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Roboto"/>
      <p:regular r:id="rId51"/>
      <p:bold r:id="rId52"/>
      <p:italic r:id="rId53"/>
      <p:boldItalic r:id="rId54"/>
    </p:embeddedFont>
    <p:embeddedFont>
      <p:font typeface="Lato"/>
      <p:regular r:id="rId55"/>
      <p:bold r:id="rId56"/>
      <p:italic r:id="rId57"/>
      <p:boldItalic r:id="rId58"/>
    </p:embeddedFont>
    <p:embeddedFont>
      <p:font typeface="Plus Jakarta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lusJakartaSans-boldItalic.fntdata"/><Relationship Id="rId61" Type="http://schemas.openxmlformats.org/officeDocument/2006/relationships/font" Target="fonts/PlusJakarta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lusJakarta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aleway-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PlusJakartaSans-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bee7b36e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bee7b36e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bee7b36e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9bee7b36e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d51565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d51565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9bee7b36e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9bee7b36e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9bee7b36e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9bee7b36e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9bee7b36e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9bee7b36e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bee7b36e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9bee7b36e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bee7b36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9bee7b36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948dc9e07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948dc9e07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948dc9e07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948dc9e07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d5156538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d5156538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948dc9e07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948dc9e07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Ada beberapa hal yang perlu kita perhatikan jika ingin menggunakan cloud native yaitu</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1. Modern design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2. Micro-Service (backend) or Micro-Frontend (frontend)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3. Containers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4. Backing services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5. Automation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948dc9e07d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948dc9e07d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48dc9e07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48dc9e07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Ceritakan sedikit pebedaan monolith dengan microservice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 monolith: single application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 microservice: dependency, backend &amp; frontend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948dc9e07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948dc9e07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200">
                <a:solidFill>
                  <a:schemeClr val="dk1"/>
                </a:solidFill>
                <a:latin typeface="Calibri"/>
                <a:ea typeface="Calibri"/>
                <a:cs typeface="Calibri"/>
                <a:sym typeface="Calibri"/>
              </a:rPr>
              <a:t>Berikut adalah deployment era: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lang="en" sz="1200">
                <a:solidFill>
                  <a:schemeClr val="dk1"/>
                </a:solidFill>
                <a:latin typeface="Calibri"/>
                <a:ea typeface="Calibri"/>
                <a:cs typeface="Calibri"/>
                <a:sym typeface="Calibri"/>
              </a:rPr>
              <a:t>Traditional/Conventional</a:t>
            </a:r>
            <a:r>
              <a:rPr lang="en" sz="1200">
                <a:solidFill>
                  <a:schemeClr val="dk1"/>
                </a:solidFill>
                <a:latin typeface="Calibri"/>
                <a:ea typeface="Calibri"/>
                <a:cs typeface="Calibri"/>
                <a:sym typeface="Calibri"/>
              </a:rPr>
              <a:t>: dimana aplikasi biasanya di pasang secara langsung diatas physical machine, yang biasanya sulit untuk me-replikasi dan biaya replikasi lumayan mahal karena harus menambah box</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lang="en" sz="1200">
                <a:solidFill>
                  <a:schemeClr val="dk1"/>
                </a:solidFill>
                <a:latin typeface="Calibri"/>
                <a:ea typeface="Calibri"/>
                <a:cs typeface="Calibri"/>
                <a:sym typeface="Calibri"/>
              </a:rPr>
              <a:t>Virtualization</a:t>
            </a:r>
            <a:r>
              <a:rPr lang="en" sz="1200">
                <a:solidFill>
                  <a:schemeClr val="dk1"/>
                </a:solidFill>
                <a:latin typeface="Calibri"/>
                <a:ea typeface="Calibri"/>
                <a:cs typeface="Calibri"/>
                <a:sym typeface="Calibri"/>
              </a:rPr>
              <a:t>: Pengembangan dari Traditional dimana issue untuk replikasi bisa di pecahkan dengan membuat virtual server, dimana aplikasi di isolasi oleh masing masing vm dengan memiliki specifikasi os masing2</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lang="en" sz="1200">
                <a:solidFill>
                  <a:schemeClr val="dk1"/>
                </a:solidFill>
                <a:latin typeface="Calibri"/>
                <a:ea typeface="Calibri"/>
                <a:cs typeface="Calibri"/>
                <a:sym typeface="Calibri"/>
              </a:rPr>
              <a:t>Containerization</a:t>
            </a:r>
            <a:r>
              <a:rPr lang="en" sz="1200">
                <a:solidFill>
                  <a:schemeClr val="dk1"/>
                </a:solidFill>
                <a:latin typeface="Calibri"/>
                <a:ea typeface="Calibri"/>
                <a:cs typeface="Calibri"/>
                <a:sym typeface="Calibri"/>
              </a:rPr>
              <a:t>: Dimana aplikasi di isolasi oleh masing-masing container, dimana dengan menggunakan container ini lebih mudah dalam menjalankan instance baru tanpa harus menginstall atau membuat virtual machine baru dengan begitu kita bisa menghemat storage karena ukuran dari storage untuk OS pling kecil itu biasanya lebih dari 4GB (linux alpine)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9d5156538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9d5156538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9d5156538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9d5156538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948dc9e07d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948dc9e07d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948dc9e07d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948dc9e07d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948dc9e07d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948dc9e07d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48dc9e07d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48dc9e07d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48dc9e0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948dc9e0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9d5156538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9d515653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9d515653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9d515653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948dc9e07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948dc9e07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948dc9e07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948dc9e07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948dc9e07d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948dc9e07d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948dc9e07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948dc9e07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9d515653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9d515653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9d5156538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9d5156538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9d5156538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9d5156538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9d5156538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9d5156538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9ec77bee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9ec77bee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9d5156538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9d5156538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bee7b36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bee7b36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9bee7b36e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9bee7b36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948dc9e07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948dc9e07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bee7b36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bee7b36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bee7b36e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bee7b36e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pic>
        <p:nvPicPr>
          <p:cNvPr descr="shutterstock_429987889_edited.jpg" id="87" name="Google Shape;87;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8" name="Google Shape;88;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96" name="Google Shape;96;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97" name="Google Shape;97;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98" name="Shape 98"/>
        <p:cNvGrpSpPr/>
        <p:nvPr/>
      </p:nvGrpSpPr>
      <p:grpSpPr>
        <a:xfrm>
          <a:off x="0" y="0"/>
          <a:ext cx="0" cy="0"/>
          <a:chOff x="0" y="0"/>
          <a:chExt cx="0" cy="0"/>
        </a:xfrm>
      </p:grpSpPr>
      <p:pic>
        <p:nvPicPr>
          <p:cNvPr descr="shutterstock_429987889_edited.jpg" id="99" name="Google Shape;99;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00" name="Google Shape;100;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5"/>
          <p:cNvGrpSpPr/>
          <p:nvPr/>
        </p:nvGrpSpPr>
        <p:grpSpPr>
          <a:xfrm>
            <a:off x="830392" y="1191256"/>
            <a:ext cx="745763" cy="45826"/>
            <a:chOff x="4580561" y="2589004"/>
            <a:chExt cx="1064464" cy="25200"/>
          </a:xfrm>
        </p:grpSpPr>
        <p:sp>
          <p:nvSpPr>
            <p:cNvPr id="102" name="Google Shape;102;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05" name="Google Shape;105;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6" name="Google Shape;10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9" name="Google Shape;109;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0" name="Google Shape;110;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1" name="Shape 111"/>
        <p:cNvGrpSpPr/>
        <p:nvPr/>
      </p:nvGrpSpPr>
      <p:grpSpPr>
        <a:xfrm>
          <a:off x="0" y="0"/>
          <a:ext cx="0" cy="0"/>
          <a:chOff x="0" y="0"/>
          <a:chExt cx="0" cy="0"/>
        </a:xfrm>
      </p:grpSpPr>
      <p:grpSp>
        <p:nvGrpSpPr>
          <p:cNvPr id="112" name="Google Shape;112;p16"/>
          <p:cNvGrpSpPr/>
          <p:nvPr/>
        </p:nvGrpSpPr>
        <p:grpSpPr>
          <a:xfrm>
            <a:off x="830392" y="1191256"/>
            <a:ext cx="745763" cy="45826"/>
            <a:chOff x="4580561" y="2589004"/>
            <a:chExt cx="1064464" cy="25200"/>
          </a:xfrm>
        </p:grpSpPr>
        <p:sp>
          <p:nvSpPr>
            <p:cNvPr id="113" name="Google Shape;113;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6" name="Google Shape;11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1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1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sp>
        <p:nvSpPr>
          <p:cNvPr id="122" name="Google Shape;122;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7"/>
          <p:cNvGrpSpPr/>
          <p:nvPr/>
        </p:nvGrpSpPr>
        <p:grpSpPr>
          <a:xfrm>
            <a:off x="830392" y="1191256"/>
            <a:ext cx="745763" cy="45826"/>
            <a:chOff x="4580561" y="2589004"/>
            <a:chExt cx="1064464" cy="25200"/>
          </a:xfrm>
        </p:grpSpPr>
        <p:sp>
          <p:nvSpPr>
            <p:cNvPr id="124" name="Google Shape;12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7" name="Google Shape;127;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8" name="Google Shape;12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1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2" name="Google Shape;132;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33" name="Shape 133"/>
        <p:cNvGrpSpPr/>
        <p:nvPr/>
      </p:nvGrpSpPr>
      <p:grpSpPr>
        <a:xfrm>
          <a:off x="0" y="0"/>
          <a:ext cx="0" cy="0"/>
          <a:chOff x="0" y="0"/>
          <a:chExt cx="0" cy="0"/>
        </a:xfrm>
      </p:grpSpPr>
      <p:sp>
        <p:nvSpPr>
          <p:cNvPr id="134" name="Google Shape;134;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9" name="Google Shape;139;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40" name="Google Shape;140;p1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41" name="Shape 141"/>
        <p:cNvGrpSpPr/>
        <p:nvPr/>
      </p:nvGrpSpPr>
      <p:grpSpPr>
        <a:xfrm>
          <a:off x="0" y="0"/>
          <a:ext cx="0" cy="0"/>
          <a:chOff x="0" y="0"/>
          <a:chExt cx="0" cy="0"/>
        </a:xfrm>
      </p:grpSpPr>
      <p:pic>
        <p:nvPicPr>
          <p:cNvPr descr="shutterstock_31891705.jpg" id="142" name="Google Shape;142;p19"/>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43" name="Google Shape;14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7" name="Google Shape;147;p1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8" name="Google Shape;148;p1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49" name="Google Shape;149;p19"/>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 name="Shape 150"/>
        <p:cNvGrpSpPr/>
        <p:nvPr/>
      </p:nvGrpSpPr>
      <p:grpSpPr>
        <a:xfrm>
          <a:off x="0" y="0"/>
          <a:ext cx="0" cy="0"/>
          <a:chOff x="0" y="0"/>
          <a:chExt cx="0" cy="0"/>
        </a:xfrm>
      </p:grpSpPr>
      <p:sp>
        <p:nvSpPr>
          <p:cNvPr id="151" name="Google Shape;151;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0"/>
          <p:cNvGrpSpPr/>
          <p:nvPr/>
        </p:nvGrpSpPr>
        <p:grpSpPr>
          <a:xfrm>
            <a:off x="830392" y="1191256"/>
            <a:ext cx="745763" cy="45826"/>
            <a:chOff x="4580561" y="2589004"/>
            <a:chExt cx="1064464" cy="25200"/>
          </a:xfrm>
        </p:grpSpPr>
        <p:sp>
          <p:nvSpPr>
            <p:cNvPr id="153" name="Google Shape;153;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6" name="Google Shape;156;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7" name="Google Shape;157;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8" name="Google Shape;158;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2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2" name="Google Shape;162;p2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 name="Shape 163"/>
        <p:cNvGrpSpPr/>
        <p:nvPr/>
      </p:nvGrpSpPr>
      <p:grpSpPr>
        <a:xfrm>
          <a:off x="0" y="0"/>
          <a:ext cx="0" cy="0"/>
          <a:chOff x="0" y="0"/>
          <a:chExt cx="0" cy="0"/>
        </a:xfrm>
      </p:grpSpPr>
      <p:sp>
        <p:nvSpPr>
          <p:cNvPr id="164" name="Google Shape;164;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1"/>
          <p:cNvGrpSpPr/>
          <p:nvPr/>
        </p:nvGrpSpPr>
        <p:grpSpPr>
          <a:xfrm>
            <a:off x="830392" y="1191256"/>
            <a:ext cx="745763" cy="45826"/>
            <a:chOff x="4580561" y="2589004"/>
            <a:chExt cx="1064464" cy="25200"/>
          </a:xfrm>
        </p:grpSpPr>
        <p:sp>
          <p:nvSpPr>
            <p:cNvPr id="166" name="Google Shape;166;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9" name="Google Shape;169;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21">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2" name="Google Shape;172;p21">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3" name="Google Shape;173;p21">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sp>
        <p:nvSpPr>
          <p:cNvPr id="175" name="Google Shape;175;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2"/>
          <p:cNvGrpSpPr/>
          <p:nvPr/>
        </p:nvGrpSpPr>
        <p:grpSpPr>
          <a:xfrm>
            <a:off x="830392" y="1191256"/>
            <a:ext cx="745763" cy="45826"/>
            <a:chOff x="4580561" y="2589004"/>
            <a:chExt cx="1064464" cy="25200"/>
          </a:xfrm>
        </p:grpSpPr>
        <p:sp>
          <p:nvSpPr>
            <p:cNvPr id="177" name="Google Shape;177;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80" name="Google Shape;180;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81" name="Google Shape;181;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4" name="Google Shape;184;p2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5" name="Google Shape;185;p2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6" name="Shape 186"/>
        <p:cNvGrpSpPr/>
        <p:nvPr/>
      </p:nvGrpSpPr>
      <p:grpSpPr>
        <a:xfrm>
          <a:off x="0" y="0"/>
          <a:ext cx="0" cy="0"/>
          <a:chOff x="0" y="0"/>
          <a:chExt cx="0" cy="0"/>
        </a:xfrm>
      </p:grpSpPr>
      <p:grpSp>
        <p:nvGrpSpPr>
          <p:cNvPr id="187" name="Google Shape;187;p23"/>
          <p:cNvGrpSpPr/>
          <p:nvPr/>
        </p:nvGrpSpPr>
        <p:grpSpPr>
          <a:xfrm>
            <a:off x="830392" y="4169130"/>
            <a:ext cx="745763" cy="45826"/>
            <a:chOff x="4580561" y="2589004"/>
            <a:chExt cx="1064464" cy="25200"/>
          </a:xfrm>
        </p:grpSpPr>
        <p:sp>
          <p:nvSpPr>
            <p:cNvPr id="188" name="Google Shape;188;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91" name="Google Shape;191;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2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2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2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6" name="Shape 196"/>
        <p:cNvGrpSpPr/>
        <p:nvPr/>
      </p:nvGrpSpPr>
      <p:grpSpPr>
        <a:xfrm>
          <a:off x="0" y="0"/>
          <a:ext cx="0" cy="0"/>
          <a:chOff x="0" y="0"/>
          <a:chExt cx="0" cy="0"/>
        </a:xfrm>
      </p:grpSpPr>
      <p:sp>
        <p:nvSpPr>
          <p:cNvPr id="197" name="Google Shape;197;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4"/>
          <p:cNvGrpSpPr/>
          <p:nvPr/>
        </p:nvGrpSpPr>
        <p:grpSpPr>
          <a:xfrm>
            <a:off x="830392" y="1191256"/>
            <a:ext cx="745763" cy="45826"/>
            <a:chOff x="4580561" y="2589004"/>
            <a:chExt cx="1064464" cy="25200"/>
          </a:xfrm>
        </p:grpSpPr>
        <p:sp>
          <p:nvSpPr>
            <p:cNvPr id="199" name="Google Shape;199;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2" name="Google Shape;202;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3" name="Google Shape;203;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4" name="Google Shape;20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07" name="Google Shape;207;p2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08" name="Google Shape;208;p2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11" name="Google Shape;211;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4" name="Google Shape;214;p2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15" name="Google Shape;215;p2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16" name="Shape 216"/>
        <p:cNvGrpSpPr/>
        <p:nvPr/>
      </p:nvGrpSpPr>
      <p:grpSpPr>
        <a:xfrm>
          <a:off x="0" y="0"/>
          <a:ext cx="0" cy="0"/>
          <a:chOff x="0" y="0"/>
          <a:chExt cx="0" cy="0"/>
        </a:xfrm>
      </p:grpSpPr>
      <p:grpSp>
        <p:nvGrpSpPr>
          <p:cNvPr id="217" name="Google Shape;217;p26"/>
          <p:cNvGrpSpPr/>
          <p:nvPr/>
        </p:nvGrpSpPr>
        <p:grpSpPr>
          <a:xfrm>
            <a:off x="830392" y="4169130"/>
            <a:ext cx="745763" cy="45826"/>
            <a:chOff x="4580561" y="2589004"/>
            <a:chExt cx="1064464" cy="25200"/>
          </a:xfrm>
        </p:grpSpPr>
        <p:sp>
          <p:nvSpPr>
            <p:cNvPr id="218" name="Google Shape;218;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21" name="Google Shape;221;p2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22" name="Google Shape;222;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2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6">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5" name="Google Shape;225;p26">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26" name="Google Shape;226;p26">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7" name="Shape 227"/>
        <p:cNvGrpSpPr/>
        <p:nvPr/>
      </p:nvGrpSpPr>
      <p:grpSpPr>
        <a:xfrm>
          <a:off x="0" y="0"/>
          <a:ext cx="0" cy="0"/>
          <a:chOff x="0" y="0"/>
          <a:chExt cx="0" cy="0"/>
        </a:xfrm>
      </p:grpSpPr>
      <p:sp>
        <p:nvSpPr>
          <p:cNvPr id="228" name="Google Shape;228;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2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31" name="Google Shape;231;p2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32" name="Google Shape;232;p2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33" name="Shape 233"/>
        <p:cNvGrpSpPr/>
        <p:nvPr/>
      </p:nvGrpSpPr>
      <p:grpSpPr>
        <a:xfrm>
          <a:off x="0" y="0"/>
          <a:ext cx="0" cy="0"/>
          <a:chOff x="0" y="0"/>
          <a:chExt cx="0" cy="0"/>
        </a:xfrm>
      </p:grpSpPr>
      <p:sp>
        <p:nvSpPr>
          <p:cNvPr id="234" name="Google Shape;234;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35" name="Google Shape;235;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37" name="Google Shape;237;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38" name="Google Shape;238;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39" name="Shape 239"/>
        <p:cNvGrpSpPr/>
        <p:nvPr/>
      </p:nvGrpSpPr>
      <p:grpSpPr>
        <a:xfrm>
          <a:off x="0" y="0"/>
          <a:ext cx="0" cy="0"/>
          <a:chOff x="0" y="0"/>
          <a:chExt cx="0" cy="0"/>
        </a:xfrm>
      </p:grpSpPr>
      <p:grpSp>
        <p:nvGrpSpPr>
          <p:cNvPr id="240" name="Google Shape;240;p29"/>
          <p:cNvGrpSpPr/>
          <p:nvPr/>
        </p:nvGrpSpPr>
        <p:grpSpPr>
          <a:xfrm>
            <a:off x="830392" y="1191256"/>
            <a:ext cx="745763" cy="45826"/>
            <a:chOff x="4580561" y="2589004"/>
            <a:chExt cx="1064464" cy="25200"/>
          </a:xfrm>
        </p:grpSpPr>
        <p:sp>
          <p:nvSpPr>
            <p:cNvPr id="241" name="Google Shape;241;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44" name="Google Shape;244;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9">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9">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47" name="Google Shape;247;p29">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29">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43.png"/><Relationship Id="rId6" Type="http://schemas.openxmlformats.org/officeDocument/2006/relationships/image" Target="../media/image18.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ivotal.io/de/cloud-native" TargetMode="Externa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hyperlink" Target="https://youtube.dimas-maryanto.com/pages/promo.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5.jpg"/></Relationships>
</file>

<file path=ppt/slides/_rels/slide9.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ctrTitle"/>
          </p:nvPr>
        </p:nvSpPr>
        <p:spPr>
          <a:xfrm>
            <a:off x="729450" y="2008250"/>
            <a:ext cx="7688100" cy="14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t>Goes to Cloud Natives</a:t>
            </a:r>
            <a:endParaRPr sz="4800"/>
          </a:p>
        </p:txBody>
      </p:sp>
      <p:sp>
        <p:nvSpPr>
          <p:cNvPr id="254" name="Google Shape;254;p30"/>
          <p:cNvSpPr txBox="1"/>
          <p:nvPr>
            <p:ph idx="1" type="subTitle"/>
          </p:nvPr>
        </p:nvSpPr>
        <p:spPr>
          <a:xfrm>
            <a:off x="958227" y="28681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PT. Tabeldata Informatika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705225" y="6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tools</a:t>
            </a:r>
            <a:endParaRPr/>
          </a:p>
        </p:txBody>
      </p:sp>
      <p:sp>
        <p:nvSpPr>
          <p:cNvPr id="320" name="Google Shape;320;p39"/>
          <p:cNvSpPr txBox="1"/>
          <p:nvPr>
            <p:ph idx="1" type="body"/>
          </p:nvPr>
        </p:nvSpPr>
        <p:spPr>
          <a:xfrm>
            <a:off x="729450" y="1457800"/>
            <a:ext cx="7688700" cy="28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Setiap bahasa pemograman memiliki cara masing2 dalam mem-package / bundle supaya bisa di execution atau di running pada suatu environment:</a:t>
            </a:r>
            <a:endParaRPr/>
          </a:p>
          <a:p>
            <a:pPr indent="-311150" lvl="0" marL="457200" rtl="0" algn="l">
              <a:spcBef>
                <a:spcPts val="1600"/>
              </a:spcBef>
              <a:spcAft>
                <a:spcPts val="0"/>
              </a:spcAft>
              <a:buSzPts val="1300"/>
              <a:buChar char="-"/>
            </a:pPr>
            <a:r>
              <a:rPr lang="en"/>
              <a:t>Compile</a:t>
            </a:r>
            <a:endParaRPr/>
          </a:p>
          <a:p>
            <a:pPr indent="-311150" lvl="0" marL="457200" rtl="0" algn="l">
              <a:spcBef>
                <a:spcPts val="0"/>
              </a:spcBef>
              <a:spcAft>
                <a:spcPts val="0"/>
              </a:spcAft>
              <a:buSzPts val="1300"/>
              <a:buChar char="-"/>
            </a:pPr>
            <a:r>
              <a:rPr lang="en"/>
              <a:t>I</a:t>
            </a:r>
            <a:r>
              <a:rPr lang="en"/>
              <a:t>nterpreter</a:t>
            </a:r>
            <a:endParaRPr/>
          </a:p>
        </p:txBody>
      </p:sp>
      <p:pic>
        <p:nvPicPr>
          <p:cNvPr id="321" name="Google Shape;321;p39"/>
          <p:cNvPicPr preferRelativeResize="0"/>
          <p:nvPr/>
        </p:nvPicPr>
        <p:blipFill>
          <a:blip r:embed="rId3">
            <a:alphaModFix/>
          </a:blip>
          <a:stretch>
            <a:fillRect/>
          </a:stretch>
        </p:blipFill>
        <p:spPr>
          <a:xfrm>
            <a:off x="7577225" y="3600925"/>
            <a:ext cx="1428750" cy="1428750"/>
          </a:xfrm>
          <a:prstGeom prst="rect">
            <a:avLst/>
          </a:prstGeom>
          <a:noFill/>
          <a:ln>
            <a:noFill/>
          </a:ln>
        </p:spPr>
      </p:pic>
      <p:pic>
        <p:nvPicPr>
          <p:cNvPr id="322" name="Google Shape;322;p39"/>
          <p:cNvPicPr preferRelativeResize="0"/>
          <p:nvPr/>
        </p:nvPicPr>
        <p:blipFill rotWithShape="1">
          <a:blip r:embed="rId4">
            <a:alphaModFix/>
          </a:blip>
          <a:srcRect b="22290" l="0" r="0" t="28077"/>
          <a:stretch/>
        </p:blipFill>
        <p:spPr>
          <a:xfrm>
            <a:off x="4910750" y="3932697"/>
            <a:ext cx="2431575" cy="1072775"/>
          </a:xfrm>
          <a:prstGeom prst="rect">
            <a:avLst/>
          </a:prstGeom>
          <a:noFill/>
          <a:ln>
            <a:noFill/>
          </a:ln>
        </p:spPr>
      </p:pic>
      <p:pic>
        <p:nvPicPr>
          <p:cNvPr id="323" name="Google Shape;323;p39"/>
          <p:cNvPicPr preferRelativeResize="0"/>
          <p:nvPr/>
        </p:nvPicPr>
        <p:blipFill>
          <a:blip r:embed="rId5">
            <a:alphaModFix/>
          </a:blip>
          <a:stretch>
            <a:fillRect/>
          </a:stretch>
        </p:blipFill>
        <p:spPr>
          <a:xfrm>
            <a:off x="3753050" y="3600925"/>
            <a:ext cx="985449" cy="1462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727650" y="56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a:t>
            </a:r>
            <a:endParaRPr/>
          </a:p>
        </p:txBody>
      </p:sp>
      <p:sp>
        <p:nvSpPr>
          <p:cNvPr id="329" name="Google Shape;329;p40"/>
          <p:cNvSpPr txBox="1"/>
          <p:nvPr>
            <p:ph idx="1" type="body"/>
          </p:nvPr>
        </p:nvSpPr>
        <p:spPr>
          <a:xfrm>
            <a:off x="729450" y="1438425"/>
            <a:ext cx="7688700" cy="29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dasarnya ada beberapa jenis database yaitu</a:t>
            </a:r>
            <a:endParaRPr/>
          </a:p>
          <a:p>
            <a:pPr indent="-311150" lvl="0" marL="457200" rtl="0" algn="l">
              <a:spcBef>
                <a:spcPts val="1600"/>
              </a:spcBef>
              <a:spcAft>
                <a:spcPts val="0"/>
              </a:spcAft>
              <a:buSzPts val="1300"/>
              <a:buAutoNum type="arabicPeriod"/>
            </a:pPr>
            <a:r>
              <a:rPr lang="en"/>
              <a:t>Relational Database</a:t>
            </a:r>
            <a:endParaRPr/>
          </a:p>
          <a:p>
            <a:pPr indent="-311150" lvl="0" marL="457200" rtl="0" algn="l">
              <a:spcBef>
                <a:spcPts val="0"/>
              </a:spcBef>
              <a:spcAft>
                <a:spcPts val="0"/>
              </a:spcAft>
              <a:buSzPts val="1300"/>
              <a:buAutoNum type="arabicPeriod"/>
            </a:pPr>
            <a:r>
              <a:rPr lang="en"/>
              <a:t>Document based</a:t>
            </a:r>
            <a:endParaRPr/>
          </a:p>
          <a:p>
            <a:pPr indent="-311150" lvl="0" marL="457200" rtl="0" algn="l">
              <a:spcBef>
                <a:spcPts val="0"/>
              </a:spcBef>
              <a:spcAft>
                <a:spcPts val="0"/>
              </a:spcAft>
              <a:buSzPts val="1300"/>
              <a:buAutoNum type="arabicPeriod"/>
            </a:pPr>
            <a:r>
              <a:rPr lang="en"/>
              <a:t>Key-Value based</a:t>
            </a:r>
            <a:endParaRPr/>
          </a:p>
          <a:p>
            <a:pPr indent="-311150" lvl="0" marL="457200" rtl="0" algn="l">
              <a:spcBef>
                <a:spcPts val="0"/>
              </a:spcBef>
              <a:spcAft>
                <a:spcPts val="0"/>
              </a:spcAft>
              <a:buSzPts val="1300"/>
              <a:buAutoNum type="arabicPeriod"/>
            </a:pPr>
            <a:r>
              <a:rPr lang="en"/>
              <a:t>Memcache bases</a:t>
            </a:r>
            <a:endParaRPr/>
          </a:p>
        </p:txBody>
      </p:sp>
      <p:pic>
        <p:nvPicPr>
          <p:cNvPr id="330" name="Google Shape;330;p40"/>
          <p:cNvPicPr preferRelativeResize="0"/>
          <p:nvPr/>
        </p:nvPicPr>
        <p:blipFill>
          <a:blip r:embed="rId3">
            <a:alphaModFix/>
          </a:blip>
          <a:stretch>
            <a:fillRect/>
          </a:stretch>
        </p:blipFill>
        <p:spPr>
          <a:xfrm>
            <a:off x="5620000" y="2465225"/>
            <a:ext cx="3180125" cy="246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727650" y="56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 Versioning</a:t>
            </a:r>
            <a:endParaRPr/>
          </a:p>
        </p:txBody>
      </p:sp>
      <p:sp>
        <p:nvSpPr>
          <p:cNvPr id="336" name="Google Shape;336;p41"/>
          <p:cNvSpPr txBox="1"/>
          <p:nvPr>
            <p:ph idx="1" type="body"/>
          </p:nvPr>
        </p:nvSpPr>
        <p:spPr>
          <a:xfrm>
            <a:off x="729450" y="1438425"/>
            <a:ext cx="7688700" cy="290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Dalam suatu project tidak akan lepas dari yang namanya Database yang memiliki operasion tersindiri, mulai dari backup &amp; restore database. Selain itu ada juga database schema versioning terkadang jika kita berkerja dalam team biasanya yang kita lakukan dalam meminta backup file atau jika mau deploy ke server kita lakukan execute query di server secara manual ke setiap environment</a:t>
            </a:r>
            <a:endParaRPr/>
          </a:p>
        </p:txBody>
      </p:sp>
      <p:pic>
        <p:nvPicPr>
          <p:cNvPr id="337" name="Google Shape;337;p41"/>
          <p:cNvPicPr preferRelativeResize="0"/>
          <p:nvPr/>
        </p:nvPicPr>
        <p:blipFill>
          <a:blip r:embed="rId3">
            <a:alphaModFix/>
          </a:blip>
          <a:stretch>
            <a:fillRect/>
          </a:stretch>
        </p:blipFill>
        <p:spPr>
          <a:xfrm>
            <a:off x="3470850" y="3133575"/>
            <a:ext cx="5615025" cy="197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729450" y="543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Storages</a:t>
            </a:r>
            <a:endParaRPr/>
          </a:p>
        </p:txBody>
      </p:sp>
      <p:sp>
        <p:nvSpPr>
          <p:cNvPr id="343" name="Google Shape;343;p42"/>
          <p:cNvSpPr txBox="1"/>
          <p:nvPr>
            <p:ph idx="1" type="body"/>
          </p:nvPr>
        </p:nvSpPr>
        <p:spPr>
          <a:xfrm>
            <a:off x="729450" y="1462650"/>
            <a:ext cx="7688700" cy="287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Object Storage (s3 protocol / API)</a:t>
            </a:r>
            <a:endParaRPr/>
          </a:p>
          <a:p>
            <a:pPr indent="-311150" lvl="0" marL="457200" rtl="0" algn="l">
              <a:spcBef>
                <a:spcPts val="0"/>
              </a:spcBef>
              <a:spcAft>
                <a:spcPts val="0"/>
              </a:spcAft>
              <a:buSzPts val="1300"/>
              <a:buChar char="●"/>
            </a:pPr>
            <a:r>
              <a:rPr lang="en"/>
              <a:t>Network storage</a:t>
            </a:r>
            <a:endParaRPr/>
          </a:p>
          <a:p>
            <a:pPr indent="-311150" lvl="0" marL="457200" rtl="0" algn="l">
              <a:spcBef>
                <a:spcPts val="0"/>
              </a:spcBef>
              <a:spcAft>
                <a:spcPts val="0"/>
              </a:spcAft>
              <a:buSzPts val="1300"/>
              <a:buChar char="●"/>
            </a:pPr>
            <a:r>
              <a:rPr lang="en"/>
              <a:t>Local storage</a:t>
            </a:r>
            <a:endParaRPr/>
          </a:p>
        </p:txBody>
      </p:sp>
      <p:pic>
        <p:nvPicPr>
          <p:cNvPr id="344" name="Google Shape;344;p42"/>
          <p:cNvPicPr preferRelativeResize="0"/>
          <p:nvPr/>
        </p:nvPicPr>
        <p:blipFill rotWithShape="1">
          <a:blip r:embed="rId3">
            <a:alphaModFix/>
          </a:blip>
          <a:srcRect b="25896" l="0" r="0" t="14815"/>
          <a:stretch/>
        </p:blipFill>
        <p:spPr>
          <a:xfrm>
            <a:off x="4321750" y="2271450"/>
            <a:ext cx="4762500" cy="282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727650" y="582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t>
            </a:r>
            <a:endParaRPr/>
          </a:p>
        </p:txBody>
      </p:sp>
      <p:sp>
        <p:nvSpPr>
          <p:cNvPr id="350" name="Google Shape;350;p43"/>
          <p:cNvSpPr txBox="1"/>
          <p:nvPr>
            <p:ph idx="1" type="body"/>
          </p:nvPr>
        </p:nvSpPr>
        <p:spPr>
          <a:xfrm>
            <a:off x="729450" y="1554675"/>
            <a:ext cx="7688700" cy="278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Physical Server / Virtual Machine</a:t>
            </a:r>
            <a:endParaRPr/>
          </a:p>
          <a:p>
            <a:pPr indent="-311150" lvl="0" marL="457200" rtl="0" algn="l">
              <a:spcBef>
                <a:spcPts val="0"/>
              </a:spcBef>
              <a:spcAft>
                <a:spcPts val="0"/>
              </a:spcAft>
              <a:buSzPts val="1300"/>
              <a:buChar char="●"/>
            </a:pPr>
            <a:r>
              <a:rPr lang="en"/>
              <a:t>Containers</a:t>
            </a:r>
            <a:endParaRPr/>
          </a:p>
        </p:txBody>
      </p:sp>
      <p:pic>
        <p:nvPicPr>
          <p:cNvPr id="351" name="Google Shape;351;p43"/>
          <p:cNvPicPr preferRelativeResize="0"/>
          <p:nvPr/>
        </p:nvPicPr>
        <p:blipFill>
          <a:blip r:embed="rId3">
            <a:alphaModFix/>
          </a:blip>
          <a:stretch>
            <a:fillRect/>
          </a:stretch>
        </p:blipFill>
        <p:spPr>
          <a:xfrm>
            <a:off x="7492450" y="3779175"/>
            <a:ext cx="1559526" cy="1289525"/>
          </a:xfrm>
          <a:prstGeom prst="rect">
            <a:avLst/>
          </a:prstGeom>
          <a:noFill/>
          <a:ln>
            <a:noFill/>
          </a:ln>
        </p:spPr>
      </p:pic>
      <p:pic>
        <p:nvPicPr>
          <p:cNvPr id="352" name="Google Shape;352;p43"/>
          <p:cNvPicPr preferRelativeResize="0"/>
          <p:nvPr/>
        </p:nvPicPr>
        <p:blipFill>
          <a:blip r:embed="rId4">
            <a:alphaModFix/>
          </a:blip>
          <a:stretch>
            <a:fillRect/>
          </a:stretch>
        </p:blipFill>
        <p:spPr>
          <a:xfrm>
            <a:off x="5965292" y="3794325"/>
            <a:ext cx="1386908" cy="1259225"/>
          </a:xfrm>
          <a:prstGeom prst="rect">
            <a:avLst/>
          </a:prstGeom>
          <a:noFill/>
          <a:ln>
            <a:noFill/>
          </a:ln>
        </p:spPr>
      </p:pic>
      <p:pic>
        <p:nvPicPr>
          <p:cNvPr id="353" name="Google Shape;353;p43"/>
          <p:cNvPicPr preferRelativeResize="0"/>
          <p:nvPr/>
        </p:nvPicPr>
        <p:blipFill>
          <a:blip r:embed="rId5">
            <a:alphaModFix/>
          </a:blip>
          <a:stretch>
            <a:fillRect/>
          </a:stretch>
        </p:blipFill>
        <p:spPr>
          <a:xfrm>
            <a:off x="7591738" y="2356400"/>
            <a:ext cx="1360952" cy="1181752"/>
          </a:xfrm>
          <a:prstGeom prst="rect">
            <a:avLst/>
          </a:prstGeom>
          <a:noFill/>
          <a:ln>
            <a:noFill/>
          </a:ln>
        </p:spPr>
      </p:pic>
      <p:pic>
        <p:nvPicPr>
          <p:cNvPr id="354" name="Google Shape;354;p43"/>
          <p:cNvPicPr preferRelativeResize="0"/>
          <p:nvPr/>
        </p:nvPicPr>
        <p:blipFill>
          <a:blip r:embed="rId6">
            <a:alphaModFix/>
          </a:blip>
          <a:stretch>
            <a:fillRect/>
          </a:stretch>
        </p:blipFill>
        <p:spPr>
          <a:xfrm>
            <a:off x="6073400" y="2314100"/>
            <a:ext cx="1259225" cy="1259225"/>
          </a:xfrm>
          <a:prstGeom prst="rect">
            <a:avLst/>
          </a:prstGeom>
          <a:noFill/>
          <a:ln>
            <a:noFill/>
          </a:ln>
        </p:spPr>
      </p:pic>
      <p:pic>
        <p:nvPicPr>
          <p:cNvPr id="355" name="Google Shape;355;p43"/>
          <p:cNvPicPr preferRelativeResize="0"/>
          <p:nvPr/>
        </p:nvPicPr>
        <p:blipFill>
          <a:blip r:embed="rId7">
            <a:alphaModFix/>
          </a:blip>
          <a:stretch>
            <a:fillRect/>
          </a:stretch>
        </p:blipFill>
        <p:spPr>
          <a:xfrm>
            <a:off x="4015600" y="3669950"/>
            <a:ext cx="1684875" cy="1347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700400" y="6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teams</a:t>
            </a:r>
            <a:endParaRPr/>
          </a:p>
        </p:txBody>
      </p:sp>
      <p:sp>
        <p:nvSpPr>
          <p:cNvPr id="361" name="Google Shape;361;p44"/>
          <p:cNvSpPr txBox="1"/>
          <p:nvPr>
            <p:ph idx="1" type="body"/>
          </p:nvPr>
        </p:nvSpPr>
        <p:spPr>
          <a:xfrm>
            <a:off x="729450" y="1515925"/>
            <a:ext cx="7688700" cy="28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Satuhal lagi yang  perlu kita perhatikan, dan juga yang paling penting dari keseluruhan tadi yaitu Team.</a:t>
            </a:r>
            <a:endParaRPr/>
          </a:p>
          <a:p>
            <a:pPr indent="-311150" lvl="0" marL="457200" rtl="0" algn="l">
              <a:spcBef>
                <a:spcPts val="1600"/>
              </a:spcBef>
              <a:spcAft>
                <a:spcPts val="0"/>
              </a:spcAft>
              <a:buSzPts val="1300"/>
              <a:buAutoNum type="arabicPeriod"/>
            </a:pPr>
            <a:r>
              <a:rPr lang="en"/>
              <a:t>How team work</a:t>
            </a:r>
            <a:endParaRPr/>
          </a:p>
          <a:p>
            <a:pPr indent="-311150" lvl="0" marL="457200" rtl="0" algn="l">
              <a:spcBef>
                <a:spcPts val="0"/>
              </a:spcBef>
              <a:spcAft>
                <a:spcPts val="0"/>
              </a:spcAft>
              <a:buSzPts val="1300"/>
              <a:buAutoNum type="arabicPeriod"/>
            </a:pPr>
            <a:r>
              <a:rPr lang="en"/>
              <a:t>How manage tasks</a:t>
            </a:r>
            <a:endParaRPr/>
          </a:p>
          <a:p>
            <a:pPr indent="-311150" lvl="0" marL="457200" rtl="0" algn="l">
              <a:spcBef>
                <a:spcPts val="0"/>
              </a:spcBef>
              <a:spcAft>
                <a:spcPts val="0"/>
              </a:spcAft>
              <a:buSzPts val="1300"/>
              <a:buAutoNum type="arabicPeriod"/>
            </a:pPr>
            <a:r>
              <a:rPr lang="en"/>
              <a:t>How team scale</a:t>
            </a:r>
            <a:endParaRPr/>
          </a:p>
        </p:txBody>
      </p:sp>
      <p:pic>
        <p:nvPicPr>
          <p:cNvPr id="362" name="Google Shape;362;p44"/>
          <p:cNvPicPr preferRelativeResize="0"/>
          <p:nvPr/>
        </p:nvPicPr>
        <p:blipFill>
          <a:blip r:embed="rId3">
            <a:alphaModFix/>
          </a:blip>
          <a:stretch>
            <a:fillRect/>
          </a:stretch>
        </p:blipFill>
        <p:spPr>
          <a:xfrm>
            <a:off x="4509050" y="2688050"/>
            <a:ext cx="2242399" cy="2242399"/>
          </a:xfrm>
          <a:prstGeom prst="rect">
            <a:avLst/>
          </a:prstGeom>
          <a:noFill/>
          <a:ln>
            <a:noFill/>
          </a:ln>
        </p:spPr>
      </p:pic>
      <p:pic>
        <p:nvPicPr>
          <p:cNvPr id="363" name="Google Shape;363;p44"/>
          <p:cNvPicPr preferRelativeResize="0"/>
          <p:nvPr/>
        </p:nvPicPr>
        <p:blipFill rotWithShape="1">
          <a:blip r:embed="rId4">
            <a:alphaModFix/>
          </a:blip>
          <a:srcRect b="30781" l="0" r="0" t="0"/>
          <a:stretch/>
        </p:blipFill>
        <p:spPr>
          <a:xfrm>
            <a:off x="5821550" y="3390250"/>
            <a:ext cx="3322450" cy="175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632575" y="558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Quis time #1</a:t>
            </a:r>
            <a:endParaRPr/>
          </a:p>
        </p:txBody>
      </p:sp>
      <p:sp>
        <p:nvSpPr>
          <p:cNvPr id="369" name="Google Shape;369;p45"/>
          <p:cNvSpPr txBox="1"/>
          <p:nvPr>
            <p:ph idx="1" type="body"/>
          </p:nvPr>
        </p:nvSpPr>
        <p:spPr>
          <a:xfrm>
            <a:off x="729450" y="1482025"/>
            <a:ext cx="7688700" cy="285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73" name="Shape 373"/>
        <p:cNvGrpSpPr/>
        <p:nvPr/>
      </p:nvGrpSpPr>
      <p:grpSpPr>
        <a:xfrm>
          <a:off x="0" y="0"/>
          <a:ext cx="0" cy="0"/>
          <a:chOff x="0" y="0"/>
          <a:chExt cx="0" cy="0"/>
        </a:xfrm>
      </p:grpSpPr>
      <p:sp>
        <p:nvSpPr>
          <p:cNvPr id="374" name="Google Shape;374;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Why Cloud Native?</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Cloud Native?</a:t>
            </a:r>
            <a:endParaRPr/>
          </a:p>
        </p:txBody>
      </p:sp>
      <p:sp>
        <p:nvSpPr>
          <p:cNvPr id="380" name="Google Shape;380;p47"/>
          <p:cNvSpPr txBox="1"/>
          <p:nvPr>
            <p:ph idx="1" type="body"/>
          </p:nvPr>
        </p:nvSpPr>
        <p:spPr>
          <a:xfrm>
            <a:off x="729450" y="1398350"/>
            <a:ext cx="7688700" cy="294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Cloud native yaitu, dimana software yang di build harus bisa di jalankan dengan segala environment (cloud, on-premise, off-premise) in same based code.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Pivotal, the software company that offers the popular Spring framework and a cloud platform, describes cloud native as:</a:t>
            </a:r>
            <a:endParaRPr/>
          </a:p>
          <a:p>
            <a:pPr indent="0" lvl="0" marL="0" rtl="0" algn="l">
              <a:spcBef>
                <a:spcPts val="1200"/>
              </a:spcBef>
              <a:spcAft>
                <a:spcPts val="0"/>
              </a:spcAft>
              <a:buNone/>
            </a:pPr>
            <a:r>
              <a:rPr i="1" lang="en" sz="1400">
                <a:solidFill>
                  <a:srgbClr val="000000"/>
                </a:solidFill>
                <a:highlight>
                  <a:srgbClr val="FFFFFF"/>
                </a:highlight>
                <a:latin typeface="Arial"/>
                <a:ea typeface="Arial"/>
                <a:cs typeface="Arial"/>
                <a:sym typeface="Arial"/>
              </a:rPr>
              <a:t>“Cloud native is an approach to building and running applications that fully exploit the advantages of the cloud computing model.”</a:t>
            </a:r>
            <a:endParaRPr i="1"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i="1" lang="en" sz="1400">
                <a:solidFill>
                  <a:srgbClr val="000000"/>
                </a:solidFill>
                <a:highlight>
                  <a:srgbClr val="FFFFFF"/>
                </a:highlight>
                <a:latin typeface="Arial"/>
                <a:ea typeface="Arial"/>
                <a:cs typeface="Arial"/>
                <a:sym typeface="Arial"/>
              </a:rPr>
              <a:t>Source: </a:t>
            </a:r>
            <a:r>
              <a:rPr i="1" lang="en" sz="1400">
                <a:solidFill>
                  <a:srgbClr val="0074D9"/>
                </a:solidFill>
                <a:highlight>
                  <a:srgbClr val="FFFFFF"/>
                </a:highlight>
                <a:uFill>
                  <a:noFill/>
                </a:uFill>
                <a:latin typeface="Arial"/>
                <a:ea typeface="Arial"/>
                <a:cs typeface="Arial"/>
                <a:sym typeface="Arial"/>
                <a:hlinkClick r:id="rId3">
                  <a:extLst>
                    <a:ext uri="{A12FA001-AC4F-418D-AE19-62706E023703}">
                      <ahyp:hlinkClr val="tx"/>
                    </a:ext>
                  </a:extLst>
                </a:hlinkClick>
              </a:rPr>
              <a:t>What are Cloud-Native Applications? – Pivotal</a:t>
            </a:r>
            <a:endParaRPr i="1" sz="1400">
              <a:solidFill>
                <a:srgbClr val="0074D9"/>
              </a:solidFill>
              <a:highlight>
                <a:srgbClr val="FFFFFF"/>
              </a:highlight>
              <a:latin typeface="Arial"/>
              <a:ea typeface="Arial"/>
              <a:cs typeface="Arial"/>
              <a:sym typeface="Arial"/>
            </a:endParaRPr>
          </a:p>
          <a:p>
            <a:pPr indent="0" lvl="0" marL="0" rtl="0" algn="l">
              <a:spcBef>
                <a:spcPts val="0"/>
              </a:spcBef>
              <a:spcAft>
                <a:spcPts val="1200"/>
              </a:spcAft>
              <a:buNone/>
            </a:pPr>
            <a:r>
              <a:t/>
            </a:r>
            <a:endParaRPr sz="800"/>
          </a:p>
        </p:txBody>
      </p:sp>
      <p:pic>
        <p:nvPicPr>
          <p:cNvPr id="381" name="Google Shape;381;p47"/>
          <p:cNvPicPr preferRelativeResize="0"/>
          <p:nvPr/>
        </p:nvPicPr>
        <p:blipFill>
          <a:blip r:embed="rId4">
            <a:alphaModFix/>
          </a:blip>
          <a:stretch>
            <a:fillRect/>
          </a:stretch>
        </p:blipFill>
        <p:spPr>
          <a:xfrm>
            <a:off x="4196975" y="4163400"/>
            <a:ext cx="4895850" cy="93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to solve with Cloud Native?</a:t>
            </a:r>
            <a:endParaRPr/>
          </a:p>
        </p:txBody>
      </p:sp>
      <p:sp>
        <p:nvSpPr>
          <p:cNvPr id="387" name="Google Shape;387;p48"/>
          <p:cNvSpPr txBox="1"/>
          <p:nvPr>
            <p:ph idx="1" type="body"/>
          </p:nvPr>
        </p:nvSpPr>
        <p:spPr>
          <a:xfrm>
            <a:off x="729450" y="1519950"/>
            <a:ext cx="7688700" cy="2820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Performance issue</a:t>
            </a:r>
            <a:endParaRPr/>
          </a:p>
          <a:p>
            <a:pPr indent="-311150" lvl="0" marL="457200" rtl="0" algn="l">
              <a:spcBef>
                <a:spcPts val="0"/>
              </a:spcBef>
              <a:spcAft>
                <a:spcPts val="0"/>
              </a:spcAft>
              <a:buSzPts val="1300"/>
              <a:buAutoNum type="arabicPeriod"/>
            </a:pPr>
            <a:r>
              <a:rPr lang="en"/>
              <a:t>Slow development delivery</a:t>
            </a:r>
            <a:endParaRPr/>
          </a:p>
          <a:p>
            <a:pPr indent="-311150" lvl="0" marL="457200" rtl="0" algn="l">
              <a:spcBef>
                <a:spcPts val="0"/>
              </a:spcBef>
              <a:spcAft>
                <a:spcPts val="0"/>
              </a:spcAft>
              <a:buSzPts val="1300"/>
              <a:buAutoNum type="arabicPeriod"/>
            </a:pPr>
            <a:r>
              <a:rPr lang="en"/>
              <a:t>Manually handle deployment</a:t>
            </a:r>
            <a:endParaRPr/>
          </a:p>
        </p:txBody>
      </p:sp>
      <p:pic>
        <p:nvPicPr>
          <p:cNvPr id="388" name="Google Shape;388;p48"/>
          <p:cNvPicPr preferRelativeResize="0"/>
          <p:nvPr/>
        </p:nvPicPr>
        <p:blipFill rotWithShape="1">
          <a:blip r:embed="rId3">
            <a:alphaModFix/>
          </a:blip>
          <a:srcRect b="12140" l="10267" r="9764" t="15896"/>
          <a:stretch/>
        </p:blipFill>
        <p:spPr>
          <a:xfrm>
            <a:off x="5816700" y="2870600"/>
            <a:ext cx="3288550" cy="221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Dimas Maryanto</a:t>
            </a:r>
            <a:endParaRPr/>
          </a:p>
        </p:txBody>
      </p:sp>
      <p:sp>
        <p:nvSpPr>
          <p:cNvPr id="260" name="Google Shape;260;p31"/>
          <p:cNvSpPr txBox="1"/>
          <p:nvPr>
            <p:ph idx="1" type="subTitle"/>
          </p:nvPr>
        </p:nvSpPr>
        <p:spPr>
          <a:xfrm>
            <a:off x="862575" y="1861575"/>
            <a:ext cx="3300900" cy="75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200"/>
              <a:t>Chief Technology Officer </a:t>
            </a:r>
            <a:endParaRPr sz="1200"/>
          </a:p>
          <a:p>
            <a:pPr indent="0" lvl="0" marL="0" rtl="0" algn="l">
              <a:spcBef>
                <a:spcPts val="0"/>
              </a:spcBef>
              <a:spcAft>
                <a:spcPts val="0"/>
              </a:spcAft>
              <a:buNone/>
            </a:pPr>
            <a:r>
              <a:rPr lang="en" sz="1200"/>
              <a:t>@PT. Tabeldata Informatika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Instructur @Udemy Indonesia</a:t>
            </a:r>
            <a:endParaRPr sz="1200"/>
          </a:p>
        </p:txBody>
      </p:sp>
      <p:pic>
        <p:nvPicPr>
          <p:cNvPr id="261" name="Google Shape;261;p31"/>
          <p:cNvPicPr preferRelativeResize="0"/>
          <p:nvPr/>
        </p:nvPicPr>
        <p:blipFill>
          <a:blip r:embed="rId3">
            <a:alphaModFix/>
          </a:blip>
          <a:stretch>
            <a:fillRect/>
          </a:stretch>
        </p:blipFill>
        <p:spPr>
          <a:xfrm>
            <a:off x="5911741" y="0"/>
            <a:ext cx="3232268"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pillar of Cloud Native Apps?</a:t>
            </a:r>
            <a:endParaRPr/>
          </a:p>
        </p:txBody>
      </p:sp>
      <p:pic>
        <p:nvPicPr>
          <p:cNvPr descr="cloud-native-foundational-pillars" id="394" name="Google Shape;394;p49"/>
          <p:cNvPicPr preferRelativeResize="0"/>
          <p:nvPr/>
        </p:nvPicPr>
        <p:blipFill rotWithShape="1">
          <a:blip r:embed="rId3">
            <a:alphaModFix/>
          </a:blip>
          <a:srcRect b="0" l="0" r="0" t="0"/>
          <a:stretch/>
        </p:blipFill>
        <p:spPr>
          <a:xfrm>
            <a:off x="1186450" y="1315775"/>
            <a:ext cx="7913100" cy="3762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Modern Design &amp; Frameworks</a:t>
            </a:r>
            <a:endParaRPr/>
          </a:p>
        </p:txBody>
      </p:sp>
      <p:sp>
        <p:nvSpPr>
          <p:cNvPr id="400" name="Google Shape;400;p50"/>
          <p:cNvSpPr txBox="1"/>
          <p:nvPr>
            <p:ph idx="1" type="body"/>
          </p:nvPr>
        </p:nvSpPr>
        <p:spPr>
          <a:xfrm>
            <a:off x="729450" y="1519950"/>
            <a:ext cx="7688700" cy="282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Micro-services &amp; Micro-frontend</a:t>
            </a:r>
            <a:endParaRPr/>
          </a:p>
        </p:txBody>
      </p:sp>
      <p:pic>
        <p:nvPicPr>
          <p:cNvPr descr="monolithic-vs-microservices" id="406" name="Google Shape;406;p51"/>
          <p:cNvPicPr preferRelativeResize="0"/>
          <p:nvPr/>
        </p:nvPicPr>
        <p:blipFill rotWithShape="1">
          <a:blip r:embed="rId3">
            <a:alphaModFix/>
          </a:blip>
          <a:srcRect b="0" l="0" r="0" t="0"/>
          <a:stretch/>
        </p:blipFill>
        <p:spPr>
          <a:xfrm>
            <a:off x="847675" y="1304900"/>
            <a:ext cx="8188800" cy="375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Era</a:t>
            </a:r>
            <a:endParaRPr/>
          </a:p>
        </p:txBody>
      </p:sp>
      <p:pic>
        <p:nvPicPr>
          <p:cNvPr descr="deployments-era" id="412" name="Google Shape;412;p52"/>
          <p:cNvPicPr preferRelativeResize="0"/>
          <p:nvPr/>
        </p:nvPicPr>
        <p:blipFill rotWithShape="1">
          <a:blip r:embed="rId3">
            <a:alphaModFix/>
          </a:blip>
          <a:srcRect b="0" l="0" r="0" t="0"/>
          <a:stretch/>
        </p:blipFill>
        <p:spPr>
          <a:xfrm>
            <a:off x="129125" y="1302025"/>
            <a:ext cx="8896200" cy="377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727650" y="566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Container</a:t>
            </a:r>
            <a:endParaRPr/>
          </a:p>
        </p:txBody>
      </p:sp>
      <p:pic>
        <p:nvPicPr>
          <p:cNvPr id="418" name="Google Shape;418;p53"/>
          <p:cNvPicPr preferRelativeResize="0"/>
          <p:nvPr/>
        </p:nvPicPr>
        <p:blipFill>
          <a:blip r:embed="rId3">
            <a:alphaModFix/>
          </a:blip>
          <a:stretch>
            <a:fillRect/>
          </a:stretch>
        </p:blipFill>
        <p:spPr>
          <a:xfrm>
            <a:off x="988600" y="1509775"/>
            <a:ext cx="7166802" cy="3512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727650" y="581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Container runtime</a:t>
            </a:r>
            <a:endParaRPr/>
          </a:p>
        </p:txBody>
      </p:sp>
      <p:pic>
        <p:nvPicPr>
          <p:cNvPr id="424" name="Google Shape;424;p54"/>
          <p:cNvPicPr preferRelativeResize="0"/>
          <p:nvPr/>
        </p:nvPicPr>
        <p:blipFill>
          <a:blip r:embed="rId3">
            <a:alphaModFix/>
          </a:blip>
          <a:stretch>
            <a:fillRect/>
          </a:stretch>
        </p:blipFill>
        <p:spPr>
          <a:xfrm>
            <a:off x="472675" y="1668425"/>
            <a:ext cx="7910449" cy="267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Orchestration Container system</a:t>
            </a:r>
            <a:endParaRPr/>
          </a:p>
        </p:txBody>
      </p:sp>
      <p:pic>
        <p:nvPicPr>
          <p:cNvPr descr="Kubernetes arch" id="430" name="Google Shape;430;p55"/>
          <p:cNvPicPr preferRelativeResize="0"/>
          <p:nvPr/>
        </p:nvPicPr>
        <p:blipFill rotWithShape="1">
          <a:blip r:embed="rId3">
            <a:alphaModFix/>
          </a:blip>
          <a:srcRect b="0" l="0" r="0" t="0"/>
          <a:stretch/>
        </p:blipFill>
        <p:spPr>
          <a:xfrm>
            <a:off x="850500" y="1314599"/>
            <a:ext cx="8293500" cy="382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Backing Services</a:t>
            </a:r>
            <a:endParaRPr/>
          </a:p>
        </p:txBody>
      </p:sp>
      <p:pic>
        <p:nvPicPr>
          <p:cNvPr descr="common-backing-services" id="436" name="Google Shape;436;p56"/>
          <p:cNvPicPr preferRelativeResize="0"/>
          <p:nvPr/>
        </p:nvPicPr>
        <p:blipFill rotWithShape="1">
          <a:blip r:embed="rId3">
            <a:alphaModFix/>
          </a:blip>
          <a:srcRect b="0" l="0" r="0" t="0"/>
          <a:stretch/>
        </p:blipFill>
        <p:spPr>
          <a:xfrm>
            <a:off x="698750" y="1249400"/>
            <a:ext cx="8169900" cy="389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Automations</a:t>
            </a:r>
            <a:endParaRPr/>
          </a:p>
        </p:txBody>
      </p:sp>
      <p:pic>
        <p:nvPicPr>
          <p:cNvPr id="442" name="Google Shape;442;p57"/>
          <p:cNvPicPr preferRelativeResize="0"/>
          <p:nvPr/>
        </p:nvPicPr>
        <p:blipFill>
          <a:blip r:embed="rId3">
            <a:alphaModFix/>
          </a:blip>
          <a:stretch>
            <a:fillRect/>
          </a:stretch>
        </p:blipFill>
        <p:spPr>
          <a:xfrm>
            <a:off x="831325" y="1511100"/>
            <a:ext cx="7266549" cy="327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Infrastructure as Code</a:t>
            </a:r>
            <a:endParaRPr/>
          </a:p>
        </p:txBody>
      </p:sp>
      <p:sp>
        <p:nvSpPr>
          <p:cNvPr id="448" name="Google Shape;448;p58"/>
          <p:cNvSpPr txBox="1"/>
          <p:nvPr>
            <p:ph idx="1" type="body"/>
          </p:nvPr>
        </p:nvSpPr>
        <p:spPr>
          <a:xfrm>
            <a:off x="729450" y="1519950"/>
            <a:ext cx="7688700" cy="28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51515"/>
                </a:solidFill>
                <a:highlight>
                  <a:srgbClr val="FFFFFF"/>
                </a:highlight>
                <a:latin typeface="Arial"/>
                <a:ea typeface="Arial"/>
                <a:cs typeface="Arial"/>
                <a:sym typeface="Arial"/>
              </a:rPr>
              <a:t>Server automation and configuration management tools can often be used to achieve IaC. There are also solutions specifically for IaC. </a:t>
            </a:r>
            <a:r>
              <a:rPr b="1" lang="en" sz="1100">
                <a:solidFill>
                  <a:srgbClr val="151515"/>
                </a:solidFill>
                <a:highlight>
                  <a:srgbClr val="FFFFFF"/>
                </a:highlight>
                <a:latin typeface="Arial"/>
                <a:ea typeface="Arial"/>
                <a:cs typeface="Arial"/>
                <a:sym typeface="Arial"/>
              </a:rPr>
              <a:t>These are a few popular choices:</a:t>
            </a:r>
            <a:endParaRPr b="1" sz="1100">
              <a:solidFill>
                <a:srgbClr val="151515"/>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14325" lvl="0" marL="457200" rtl="0" algn="l">
              <a:spcBef>
                <a:spcPts val="0"/>
              </a:spcBef>
              <a:spcAft>
                <a:spcPts val="0"/>
              </a:spcAft>
              <a:buClr>
                <a:srgbClr val="151515"/>
              </a:buClr>
              <a:buSzPts val="1350"/>
              <a:buFont typeface="Arial"/>
              <a:buChar char="●"/>
            </a:pPr>
            <a:r>
              <a:rPr lang="en" sz="1350">
                <a:solidFill>
                  <a:srgbClr val="151515"/>
                </a:solidFill>
                <a:highlight>
                  <a:srgbClr val="FFFFFF"/>
                </a:highlight>
                <a:latin typeface="Arial"/>
                <a:ea typeface="Arial"/>
                <a:cs typeface="Arial"/>
                <a:sym typeface="Arial"/>
              </a:rPr>
              <a:t>Chef</a:t>
            </a:r>
            <a:endParaRPr sz="1350">
              <a:solidFill>
                <a:srgbClr val="151515"/>
              </a:solidFill>
              <a:highlight>
                <a:srgbClr val="FFFFFF"/>
              </a:highlight>
              <a:latin typeface="Arial"/>
              <a:ea typeface="Arial"/>
              <a:cs typeface="Arial"/>
              <a:sym typeface="Arial"/>
            </a:endParaRPr>
          </a:p>
          <a:p>
            <a:pPr indent="-314325" lvl="0" marL="457200" rtl="0" algn="l">
              <a:spcBef>
                <a:spcPts val="0"/>
              </a:spcBef>
              <a:spcAft>
                <a:spcPts val="0"/>
              </a:spcAft>
              <a:buClr>
                <a:srgbClr val="151515"/>
              </a:buClr>
              <a:buSzPts val="1350"/>
              <a:buFont typeface="Arial"/>
              <a:buChar char="●"/>
            </a:pPr>
            <a:r>
              <a:rPr lang="en" sz="1350">
                <a:solidFill>
                  <a:srgbClr val="151515"/>
                </a:solidFill>
                <a:highlight>
                  <a:srgbClr val="FFFFFF"/>
                </a:highlight>
                <a:latin typeface="Arial"/>
                <a:ea typeface="Arial"/>
                <a:cs typeface="Arial"/>
                <a:sym typeface="Arial"/>
              </a:rPr>
              <a:t>Puppet</a:t>
            </a:r>
            <a:endParaRPr sz="1350">
              <a:solidFill>
                <a:srgbClr val="151515"/>
              </a:solidFill>
              <a:highlight>
                <a:srgbClr val="FFFFFF"/>
              </a:highlight>
              <a:latin typeface="Arial"/>
              <a:ea typeface="Arial"/>
              <a:cs typeface="Arial"/>
              <a:sym typeface="Arial"/>
            </a:endParaRPr>
          </a:p>
          <a:p>
            <a:pPr indent="-314325" lvl="0" marL="457200" rtl="0" algn="l">
              <a:spcBef>
                <a:spcPts val="0"/>
              </a:spcBef>
              <a:spcAft>
                <a:spcPts val="0"/>
              </a:spcAft>
              <a:buClr>
                <a:srgbClr val="151515"/>
              </a:buClr>
              <a:buSzPts val="1350"/>
              <a:buFont typeface="Arial"/>
              <a:buChar char="●"/>
            </a:pPr>
            <a:r>
              <a:rPr lang="en" sz="1350">
                <a:solidFill>
                  <a:srgbClr val="151515"/>
                </a:solidFill>
                <a:highlight>
                  <a:srgbClr val="FFFFFF"/>
                </a:highlight>
                <a:latin typeface="Arial"/>
                <a:ea typeface="Arial"/>
                <a:cs typeface="Arial"/>
                <a:sym typeface="Arial"/>
              </a:rPr>
              <a:t>Red Hat Ansible Automation Platform</a:t>
            </a:r>
            <a:endParaRPr sz="1350">
              <a:solidFill>
                <a:srgbClr val="151515"/>
              </a:solidFill>
              <a:highlight>
                <a:srgbClr val="FFFFFF"/>
              </a:highlight>
              <a:latin typeface="Arial"/>
              <a:ea typeface="Arial"/>
              <a:cs typeface="Arial"/>
              <a:sym typeface="Arial"/>
            </a:endParaRPr>
          </a:p>
          <a:p>
            <a:pPr indent="-314325" lvl="0" marL="457200" rtl="0" algn="l">
              <a:spcBef>
                <a:spcPts val="0"/>
              </a:spcBef>
              <a:spcAft>
                <a:spcPts val="0"/>
              </a:spcAft>
              <a:buClr>
                <a:srgbClr val="151515"/>
              </a:buClr>
              <a:buSzPts val="1350"/>
              <a:buFont typeface="Arial"/>
              <a:buChar char="●"/>
            </a:pPr>
            <a:r>
              <a:rPr lang="en" sz="1350">
                <a:solidFill>
                  <a:srgbClr val="151515"/>
                </a:solidFill>
                <a:highlight>
                  <a:srgbClr val="FFFFFF"/>
                </a:highlight>
                <a:latin typeface="Arial"/>
                <a:ea typeface="Arial"/>
                <a:cs typeface="Arial"/>
                <a:sym typeface="Arial"/>
              </a:rPr>
              <a:t>Terraform</a:t>
            </a:r>
            <a:endParaRPr sz="1350">
              <a:solidFill>
                <a:srgbClr val="151515"/>
              </a:solidFill>
              <a:highlight>
                <a:srgbClr val="FFFFFF"/>
              </a:highlight>
              <a:latin typeface="Arial"/>
              <a:ea typeface="Arial"/>
              <a:cs typeface="Arial"/>
              <a:sym typeface="Arial"/>
            </a:endParaRPr>
          </a:p>
          <a:p>
            <a:pPr indent="-314325" lvl="0" marL="457200" rtl="0" algn="l">
              <a:spcBef>
                <a:spcPts val="0"/>
              </a:spcBef>
              <a:spcAft>
                <a:spcPts val="0"/>
              </a:spcAft>
              <a:buClr>
                <a:srgbClr val="151515"/>
              </a:buClr>
              <a:buSzPts val="1350"/>
              <a:buFont typeface="Arial"/>
              <a:buChar char="●"/>
            </a:pPr>
            <a:r>
              <a:rPr lang="en" sz="1350">
                <a:solidFill>
                  <a:srgbClr val="151515"/>
                </a:solidFill>
                <a:highlight>
                  <a:srgbClr val="FFFFFF"/>
                </a:highlight>
                <a:latin typeface="Arial"/>
                <a:ea typeface="Arial"/>
                <a:cs typeface="Arial"/>
                <a:sym typeface="Arial"/>
              </a:rPr>
              <a:t>Nutanix CALM</a:t>
            </a:r>
            <a:endParaRPr sz="1350">
              <a:solidFill>
                <a:srgbClr val="151515"/>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51515"/>
              </a:solidFill>
              <a:highlight>
                <a:srgbClr val="FFFFFF"/>
              </a:highlight>
              <a:latin typeface="Arial"/>
              <a:ea typeface="Arial"/>
              <a:cs typeface="Arial"/>
              <a:sym typeface="Arial"/>
            </a:endParaRPr>
          </a:p>
        </p:txBody>
      </p:sp>
      <p:pic>
        <p:nvPicPr>
          <p:cNvPr id="449" name="Google Shape;449;p58"/>
          <p:cNvPicPr preferRelativeResize="0"/>
          <p:nvPr/>
        </p:nvPicPr>
        <p:blipFill>
          <a:blip r:embed="rId3">
            <a:alphaModFix/>
          </a:blip>
          <a:stretch>
            <a:fillRect/>
          </a:stretch>
        </p:blipFill>
        <p:spPr>
          <a:xfrm>
            <a:off x="6073400" y="3690550"/>
            <a:ext cx="1341825" cy="1387300"/>
          </a:xfrm>
          <a:prstGeom prst="rect">
            <a:avLst/>
          </a:prstGeom>
          <a:noFill/>
          <a:ln>
            <a:noFill/>
          </a:ln>
        </p:spPr>
      </p:pic>
      <p:pic>
        <p:nvPicPr>
          <p:cNvPr id="450" name="Google Shape;450;p58"/>
          <p:cNvPicPr preferRelativeResize="0"/>
          <p:nvPr/>
        </p:nvPicPr>
        <p:blipFill>
          <a:blip r:embed="rId4">
            <a:alphaModFix/>
          </a:blip>
          <a:stretch>
            <a:fillRect/>
          </a:stretch>
        </p:blipFill>
        <p:spPr>
          <a:xfrm>
            <a:off x="7590625" y="3690550"/>
            <a:ext cx="1425500" cy="1425500"/>
          </a:xfrm>
          <a:prstGeom prst="rect">
            <a:avLst/>
          </a:prstGeom>
          <a:noFill/>
          <a:ln>
            <a:noFill/>
          </a:ln>
        </p:spPr>
      </p:pic>
      <p:pic>
        <p:nvPicPr>
          <p:cNvPr id="451" name="Google Shape;451;p58"/>
          <p:cNvPicPr preferRelativeResize="0"/>
          <p:nvPr/>
        </p:nvPicPr>
        <p:blipFill>
          <a:blip r:embed="rId5">
            <a:alphaModFix/>
          </a:blip>
          <a:stretch>
            <a:fillRect/>
          </a:stretch>
        </p:blipFill>
        <p:spPr>
          <a:xfrm>
            <a:off x="3806775" y="3813775"/>
            <a:ext cx="2091225" cy="117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727650" y="49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40"/>
              <a:t>Agenda</a:t>
            </a:r>
            <a:endParaRPr sz="2840"/>
          </a:p>
        </p:txBody>
      </p:sp>
      <p:sp>
        <p:nvSpPr>
          <p:cNvPr id="267" name="Google Shape;267;p32"/>
          <p:cNvSpPr txBox="1"/>
          <p:nvPr>
            <p:ph idx="1" type="body"/>
          </p:nvPr>
        </p:nvSpPr>
        <p:spPr>
          <a:xfrm>
            <a:off x="1034250" y="1687625"/>
            <a:ext cx="7470000" cy="2652300"/>
          </a:xfrm>
          <a:prstGeom prst="rect">
            <a:avLst/>
          </a:prstGeom>
        </p:spPr>
        <p:txBody>
          <a:bodyPr anchorCtr="0" anchor="t" bIns="91425" lIns="91425" spcFirstLastPara="1" rIns="91425" wrap="square" tIns="91425">
            <a:normAutofit/>
          </a:bodyPr>
          <a:lstStyle/>
          <a:p>
            <a:pPr indent="-171450" lvl="0" marL="228600" rtl="0" algn="l">
              <a:lnSpc>
                <a:spcPct val="90000"/>
              </a:lnSpc>
              <a:spcBef>
                <a:spcPts val="1000"/>
              </a:spcBef>
              <a:spcAft>
                <a:spcPts val="0"/>
              </a:spcAft>
              <a:buClr>
                <a:srgbClr val="000000"/>
              </a:buClr>
              <a:buSzPts val="1900"/>
              <a:buFont typeface="Plus Jakarta Sans"/>
              <a:buChar char="•"/>
            </a:pPr>
            <a:r>
              <a:rPr lang="en" sz="1900">
                <a:solidFill>
                  <a:srgbClr val="000000"/>
                </a:solidFill>
                <a:latin typeface="Plus Jakarta Sans"/>
                <a:ea typeface="Plus Jakarta Sans"/>
                <a:cs typeface="Plus Jakarta Sans"/>
                <a:sym typeface="Plus Jakarta Sans"/>
              </a:rPr>
              <a:t>Software Development &amp; Deployment</a:t>
            </a:r>
            <a:endParaRPr sz="1900">
              <a:solidFill>
                <a:srgbClr val="000000"/>
              </a:solidFill>
              <a:latin typeface="Plus Jakarta Sans"/>
              <a:ea typeface="Plus Jakarta Sans"/>
              <a:cs typeface="Plus Jakarta Sans"/>
              <a:sym typeface="Plus Jakarta Sans"/>
            </a:endParaRPr>
          </a:p>
          <a:p>
            <a:pPr indent="-171450" lvl="0" marL="228600" rtl="0" algn="l">
              <a:lnSpc>
                <a:spcPct val="90000"/>
              </a:lnSpc>
              <a:spcBef>
                <a:spcPts val="1000"/>
              </a:spcBef>
              <a:spcAft>
                <a:spcPts val="0"/>
              </a:spcAft>
              <a:buClr>
                <a:srgbClr val="000000"/>
              </a:buClr>
              <a:buSzPts val="1900"/>
              <a:buFont typeface="Plus Jakarta Sans"/>
              <a:buChar char="•"/>
            </a:pPr>
            <a:r>
              <a:rPr lang="en" sz="1900">
                <a:solidFill>
                  <a:srgbClr val="000000"/>
                </a:solidFill>
                <a:latin typeface="Plus Jakarta Sans"/>
                <a:ea typeface="Plus Jakarta Sans"/>
                <a:cs typeface="Plus Jakarta Sans"/>
                <a:sym typeface="Plus Jakarta Sans"/>
              </a:rPr>
              <a:t>Software Framework</a:t>
            </a:r>
            <a:endParaRPr sz="1900">
              <a:solidFill>
                <a:srgbClr val="000000"/>
              </a:solidFill>
              <a:latin typeface="Plus Jakarta Sans"/>
              <a:ea typeface="Plus Jakarta Sans"/>
              <a:cs typeface="Plus Jakarta Sans"/>
              <a:sym typeface="Plus Jakarta Sans"/>
            </a:endParaRPr>
          </a:p>
          <a:p>
            <a:pPr indent="-171450" lvl="0" marL="228600" rtl="0" algn="l">
              <a:lnSpc>
                <a:spcPct val="90000"/>
              </a:lnSpc>
              <a:spcBef>
                <a:spcPts val="1000"/>
              </a:spcBef>
              <a:spcAft>
                <a:spcPts val="0"/>
              </a:spcAft>
              <a:buClr>
                <a:srgbClr val="000000"/>
              </a:buClr>
              <a:buSzPts val="1900"/>
              <a:buFont typeface="Plus Jakarta Sans"/>
              <a:buChar char="•"/>
            </a:pPr>
            <a:r>
              <a:rPr lang="en" sz="1900">
                <a:solidFill>
                  <a:srgbClr val="000000"/>
                </a:solidFill>
                <a:latin typeface="Plus Jakarta Sans"/>
                <a:ea typeface="Plus Jakarta Sans"/>
                <a:cs typeface="Plus Jakarta Sans"/>
                <a:sym typeface="Plus Jakarta Sans"/>
              </a:rPr>
              <a:t>Why Cloud Native?</a:t>
            </a:r>
            <a:endParaRPr sz="1900">
              <a:solidFill>
                <a:srgbClr val="000000"/>
              </a:solidFill>
              <a:latin typeface="Plus Jakarta Sans"/>
              <a:ea typeface="Plus Jakarta Sans"/>
              <a:cs typeface="Plus Jakarta Sans"/>
              <a:sym typeface="Plus Jakarta Sans"/>
            </a:endParaRPr>
          </a:p>
          <a:p>
            <a:pPr indent="-171450" lvl="0" marL="228600" rtl="0" algn="l">
              <a:lnSpc>
                <a:spcPct val="90000"/>
              </a:lnSpc>
              <a:spcBef>
                <a:spcPts val="1000"/>
              </a:spcBef>
              <a:spcAft>
                <a:spcPts val="0"/>
              </a:spcAft>
              <a:buClr>
                <a:srgbClr val="000000"/>
              </a:buClr>
              <a:buSzPts val="1900"/>
              <a:buFont typeface="Plus Jakarta Sans"/>
              <a:buChar char="•"/>
            </a:pPr>
            <a:r>
              <a:rPr lang="en" sz="1900">
                <a:solidFill>
                  <a:srgbClr val="000000"/>
                </a:solidFill>
                <a:latin typeface="Plus Jakarta Sans"/>
                <a:ea typeface="Plus Jakarta Sans"/>
                <a:cs typeface="Plus Jakarta Sans"/>
                <a:sym typeface="Plus Jakarta Sans"/>
              </a:rPr>
              <a:t>Best Practice Cloud Native</a:t>
            </a:r>
            <a:endParaRPr sz="400">
              <a:latin typeface="Plus Jakarta Sans"/>
              <a:ea typeface="Plus Jakarta Sans"/>
              <a:cs typeface="Plus Jakarta Sans"/>
              <a:sym typeface="Plus Jakart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 as Code</a:t>
            </a:r>
            <a:endParaRPr/>
          </a:p>
        </p:txBody>
      </p:sp>
      <p:sp>
        <p:nvSpPr>
          <p:cNvPr id="457" name="Google Shape;457;p59"/>
          <p:cNvSpPr txBox="1"/>
          <p:nvPr>
            <p:ph idx="1" type="body"/>
          </p:nvPr>
        </p:nvSpPr>
        <p:spPr>
          <a:xfrm>
            <a:off x="729450" y="1519950"/>
            <a:ext cx="7688700" cy="28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1181D"/>
                </a:solidFill>
                <a:highlight>
                  <a:srgbClr val="FFFFFF"/>
                </a:highlight>
                <a:latin typeface="Roboto"/>
                <a:ea typeface="Roboto"/>
                <a:cs typeface="Roboto"/>
                <a:sym typeface="Roboto"/>
              </a:rPr>
              <a:t>Config as Code (CaC) separates configuration from the application code. Often, application settings are stored in their own repository and managed in a different process from the primary codebase. For example:</a:t>
            </a:r>
            <a:endParaRPr sz="1200">
              <a:solidFill>
                <a:srgbClr val="11181D"/>
              </a:solidFill>
              <a:highlight>
                <a:srgbClr val="FFFFFF"/>
              </a:highlight>
              <a:latin typeface="Roboto"/>
              <a:ea typeface="Roboto"/>
              <a:cs typeface="Roboto"/>
              <a:sym typeface="Roboto"/>
            </a:endParaRPr>
          </a:p>
          <a:p>
            <a:pPr indent="-304800" lvl="0" marL="457200" rtl="0" algn="l">
              <a:spcBef>
                <a:spcPts val="1200"/>
              </a:spcBef>
              <a:spcAft>
                <a:spcPts val="0"/>
              </a:spcAft>
              <a:buClr>
                <a:srgbClr val="11181D"/>
              </a:buClr>
              <a:buSzPts val="1200"/>
              <a:buFont typeface="Roboto"/>
              <a:buAutoNum type="arabicPeriod"/>
            </a:pPr>
            <a:r>
              <a:rPr lang="en" sz="1200">
                <a:solidFill>
                  <a:srgbClr val="11181D"/>
                </a:solidFill>
                <a:highlight>
                  <a:srgbClr val="FFFFFF"/>
                </a:highlight>
                <a:latin typeface="Roboto"/>
                <a:ea typeface="Roboto"/>
                <a:cs typeface="Roboto"/>
                <a:sym typeface="Roboto"/>
              </a:rPr>
              <a:t>Jenkins</a:t>
            </a:r>
            <a:endParaRPr sz="1200">
              <a:solidFill>
                <a:srgbClr val="11181D"/>
              </a:solidFill>
              <a:highlight>
                <a:srgbClr val="FFFFFF"/>
              </a:highlight>
              <a:latin typeface="Roboto"/>
              <a:ea typeface="Roboto"/>
              <a:cs typeface="Roboto"/>
              <a:sym typeface="Roboto"/>
            </a:endParaRPr>
          </a:p>
          <a:p>
            <a:pPr indent="-304800" lvl="0" marL="457200" rtl="0" algn="l">
              <a:spcBef>
                <a:spcPts val="0"/>
              </a:spcBef>
              <a:spcAft>
                <a:spcPts val="0"/>
              </a:spcAft>
              <a:buClr>
                <a:srgbClr val="11181D"/>
              </a:buClr>
              <a:buSzPts val="1200"/>
              <a:buFont typeface="Roboto"/>
              <a:buAutoNum type="arabicPeriod"/>
            </a:pPr>
            <a:r>
              <a:rPr lang="en" sz="1200">
                <a:solidFill>
                  <a:srgbClr val="11181D"/>
                </a:solidFill>
                <a:highlight>
                  <a:srgbClr val="FFFFFF"/>
                </a:highlight>
                <a:latin typeface="Roboto"/>
                <a:ea typeface="Roboto"/>
                <a:cs typeface="Roboto"/>
                <a:sym typeface="Roboto"/>
              </a:rPr>
              <a:t>Gitlab CI/CD</a:t>
            </a:r>
            <a:endParaRPr sz="1200">
              <a:solidFill>
                <a:srgbClr val="11181D"/>
              </a:solidFill>
              <a:highlight>
                <a:srgbClr val="FFFFFF"/>
              </a:highlight>
              <a:latin typeface="Roboto"/>
              <a:ea typeface="Roboto"/>
              <a:cs typeface="Roboto"/>
              <a:sym typeface="Roboto"/>
            </a:endParaRPr>
          </a:p>
          <a:p>
            <a:pPr indent="-304800" lvl="0" marL="457200" rtl="0" algn="l">
              <a:spcBef>
                <a:spcPts val="0"/>
              </a:spcBef>
              <a:spcAft>
                <a:spcPts val="0"/>
              </a:spcAft>
              <a:buClr>
                <a:srgbClr val="11181D"/>
              </a:buClr>
              <a:buSzPts val="1200"/>
              <a:buFont typeface="Roboto"/>
              <a:buAutoNum type="arabicPeriod"/>
            </a:pPr>
            <a:r>
              <a:rPr lang="en" sz="1200">
                <a:solidFill>
                  <a:srgbClr val="11181D"/>
                </a:solidFill>
                <a:highlight>
                  <a:srgbClr val="FFFFFF"/>
                </a:highlight>
                <a:latin typeface="Roboto"/>
                <a:ea typeface="Roboto"/>
                <a:cs typeface="Roboto"/>
                <a:sym typeface="Roboto"/>
              </a:rPr>
              <a:t>Github Action</a:t>
            </a:r>
            <a:endParaRPr sz="1200">
              <a:solidFill>
                <a:srgbClr val="11181D"/>
              </a:solidFill>
              <a:highlight>
                <a:srgbClr val="FFFFFF"/>
              </a:highlight>
              <a:latin typeface="Roboto"/>
              <a:ea typeface="Roboto"/>
              <a:cs typeface="Roboto"/>
              <a:sym typeface="Roboto"/>
            </a:endParaRPr>
          </a:p>
        </p:txBody>
      </p:sp>
      <p:pic>
        <p:nvPicPr>
          <p:cNvPr id="458" name="Google Shape;458;p59"/>
          <p:cNvPicPr preferRelativeResize="0"/>
          <p:nvPr/>
        </p:nvPicPr>
        <p:blipFill>
          <a:blip r:embed="rId3">
            <a:alphaModFix/>
          </a:blip>
          <a:stretch>
            <a:fillRect/>
          </a:stretch>
        </p:blipFill>
        <p:spPr>
          <a:xfrm>
            <a:off x="5216150" y="3961775"/>
            <a:ext cx="2063226" cy="1098701"/>
          </a:xfrm>
          <a:prstGeom prst="rect">
            <a:avLst/>
          </a:prstGeom>
          <a:noFill/>
          <a:ln>
            <a:noFill/>
          </a:ln>
        </p:spPr>
      </p:pic>
      <p:pic>
        <p:nvPicPr>
          <p:cNvPr id="459" name="Google Shape;459;p59"/>
          <p:cNvPicPr preferRelativeResize="0"/>
          <p:nvPr/>
        </p:nvPicPr>
        <p:blipFill>
          <a:blip r:embed="rId4">
            <a:alphaModFix/>
          </a:blip>
          <a:stretch>
            <a:fillRect/>
          </a:stretch>
        </p:blipFill>
        <p:spPr>
          <a:xfrm>
            <a:off x="7449324" y="3505775"/>
            <a:ext cx="1520350" cy="158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729450" y="59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Automation software testing</a:t>
            </a:r>
            <a:endParaRPr/>
          </a:p>
        </p:txBody>
      </p:sp>
      <p:sp>
        <p:nvSpPr>
          <p:cNvPr id="465" name="Google Shape;465;p60"/>
          <p:cNvSpPr txBox="1"/>
          <p:nvPr>
            <p:ph idx="1" type="body"/>
          </p:nvPr>
        </p:nvSpPr>
        <p:spPr>
          <a:xfrm>
            <a:off x="729450" y="1419075"/>
            <a:ext cx="7688700" cy="29208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350">
                <a:solidFill>
                  <a:srgbClr val="222222"/>
                </a:solidFill>
                <a:highlight>
                  <a:srgbClr val="FFFFFF"/>
                </a:highlight>
                <a:latin typeface="Arial"/>
                <a:ea typeface="Arial"/>
                <a:cs typeface="Arial"/>
                <a:sym typeface="Arial"/>
              </a:rPr>
              <a:t>Types of Automated Testing:</a:t>
            </a:r>
            <a:endParaRPr sz="1350">
              <a:solidFill>
                <a:srgbClr val="222222"/>
              </a:solidFill>
              <a:highlight>
                <a:srgbClr val="FFFFFF"/>
              </a:highlight>
              <a:latin typeface="Arial"/>
              <a:ea typeface="Arial"/>
              <a:cs typeface="Arial"/>
              <a:sym typeface="Arial"/>
            </a:endParaRPr>
          </a:p>
          <a:p>
            <a:pPr indent="-314325" lvl="0" marL="457200" rtl="0" algn="l">
              <a:spcBef>
                <a:spcPts val="140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Unit Testing</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Integration Testing</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Functional Testing</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Data Driven Testing</a:t>
            </a:r>
            <a:endParaRPr sz="1350">
              <a:solidFill>
                <a:srgbClr val="222222"/>
              </a:solidFill>
              <a:highlight>
                <a:srgbClr val="FFFFFF"/>
              </a:highlight>
              <a:latin typeface="Arial"/>
              <a:ea typeface="Arial"/>
              <a:cs typeface="Arial"/>
              <a:sym typeface="Arial"/>
            </a:endParaRPr>
          </a:p>
        </p:txBody>
      </p:sp>
      <p:pic>
        <p:nvPicPr>
          <p:cNvPr id="466" name="Google Shape;466;p60"/>
          <p:cNvPicPr preferRelativeResize="0"/>
          <p:nvPr/>
        </p:nvPicPr>
        <p:blipFill>
          <a:blip r:embed="rId3">
            <a:alphaModFix/>
          </a:blip>
          <a:stretch>
            <a:fillRect/>
          </a:stretch>
        </p:blipFill>
        <p:spPr>
          <a:xfrm>
            <a:off x="6116975" y="4192261"/>
            <a:ext cx="2993099" cy="914389"/>
          </a:xfrm>
          <a:prstGeom prst="rect">
            <a:avLst/>
          </a:prstGeom>
          <a:noFill/>
          <a:ln>
            <a:noFill/>
          </a:ln>
        </p:spPr>
      </p:pic>
      <p:pic>
        <p:nvPicPr>
          <p:cNvPr id="467" name="Google Shape;467;p60"/>
          <p:cNvPicPr preferRelativeResize="0"/>
          <p:nvPr/>
        </p:nvPicPr>
        <p:blipFill>
          <a:blip r:embed="rId4">
            <a:alphaModFix/>
          </a:blip>
          <a:stretch>
            <a:fillRect/>
          </a:stretch>
        </p:blipFill>
        <p:spPr>
          <a:xfrm>
            <a:off x="7781425" y="2799501"/>
            <a:ext cx="1195108" cy="1248776"/>
          </a:xfrm>
          <a:prstGeom prst="rect">
            <a:avLst/>
          </a:prstGeom>
          <a:noFill/>
          <a:ln>
            <a:noFill/>
          </a:ln>
        </p:spPr>
      </p:pic>
      <p:pic>
        <p:nvPicPr>
          <p:cNvPr id="468" name="Google Shape;468;p60"/>
          <p:cNvPicPr preferRelativeResize="0"/>
          <p:nvPr/>
        </p:nvPicPr>
        <p:blipFill rotWithShape="1">
          <a:blip r:embed="rId5">
            <a:alphaModFix/>
          </a:blip>
          <a:srcRect b="0" l="54664" r="0" t="0"/>
          <a:stretch/>
        </p:blipFill>
        <p:spPr>
          <a:xfrm>
            <a:off x="6156850" y="2799500"/>
            <a:ext cx="1345284" cy="1314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Cloud Native with DevOps</a:t>
            </a:r>
            <a:endParaRPr/>
          </a:p>
        </p:txBody>
      </p:sp>
      <p:pic>
        <p:nvPicPr>
          <p:cNvPr id="474" name="Google Shape;474;p61"/>
          <p:cNvPicPr preferRelativeResize="0"/>
          <p:nvPr/>
        </p:nvPicPr>
        <p:blipFill>
          <a:blip r:embed="rId3">
            <a:alphaModFix/>
          </a:blip>
          <a:stretch>
            <a:fillRect/>
          </a:stretch>
        </p:blipFill>
        <p:spPr>
          <a:xfrm>
            <a:off x="5735300" y="3178449"/>
            <a:ext cx="3332499" cy="1888850"/>
          </a:xfrm>
          <a:prstGeom prst="rect">
            <a:avLst/>
          </a:prstGeom>
          <a:noFill/>
          <a:ln>
            <a:noFill/>
          </a:ln>
        </p:spPr>
      </p:pic>
      <p:sp>
        <p:nvSpPr>
          <p:cNvPr id="475" name="Google Shape;475;p61"/>
          <p:cNvSpPr txBox="1"/>
          <p:nvPr>
            <p:ph idx="1" type="body"/>
          </p:nvPr>
        </p:nvSpPr>
        <p:spPr>
          <a:xfrm>
            <a:off x="729450" y="1477175"/>
            <a:ext cx="7688700" cy="286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Dengan adanya DevOps engineer, beberapa task yang biasanya dilakukan secara manual saat ini bisa diautomasi baik secara Infrastucture maupun secara Software configurasi. Beberapa task yang biasanya dilakukan adalah</a:t>
            </a:r>
            <a:endParaRPr/>
          </a:p>
          <a:p>
            <a:pPr indent="-311150" lvl="0" marL="457200" rtl="0" algn="l">
              <a:spcBef>
                <a:spcPts val="1200"/>
              </a:spcBef>
              <a:spcAft>
                <a:spcPts val="0"/>
              </a:spcAft>
              <a:buSzPts val="1300"/>
              <a:buAutoNum type="arabicPeriod"/>
            </a:pPr>
            <a:r>
              <a:rPr lang="en"/>
              <a:t>Membuat VM → Containerized</a:t>
            </a:r>
            <a:endParaRPr/>
          </a:p>
          <a:p>
            <a:pPr indent="-311150" lvl="0" marL="457200" rtl="0" algn="l">
              <a:spcBef>
                <a:spcPts val="0"/>
              </a:spcBef>
              <a:spcAft>
                <a:spcPts val="0"/>
              </a:spcAft>
              <a:buSzPts val="1300"/>
              <a:buAutoNum type="arabicPeriod"/>
            </a:pPr>
            <a:r>
              <a:rPr lang="en"/>
              <a:t>Deploy application → Containerized</a:t>
            </a:r>
            <a:endParaRPr/>
          </a:p>
          <a:p>
            <a:pPr indent="-311150" lvl="0" marL="457200" rtl="0" algn="l">
              <a:spcBef>
                <a:spcPts val="0"/>
              </a:spcBef>
              <a:spcAft>
                <a:spcPts val="0"/>
              </a:spcAft>
              <a:buSzPts val="1300"/>
              <a:buAutoNum type="arabicPeriod"/>
            </a:pPr>
            <a:r>
              <a:rPr lang="en"/>
              <a:t>Patch OS version → I</a:t>
            </a:r>
            <a:r>
              <a:rPr lang="en"/>
              <a:t>nfrastructure</a:t>
            </a:r>
            <a:r>
              <a:rPr lang="en"/>
              <a:t> as Code</a:t>
            </a:r>
            <a:endParaRPr/>
          </a:p>
          <a:p>
            <a:pPr indent="-311150" lvl="0" marL="457200" rtl="0" algn="l">
              <a:spcBef>
                <a:spcPts val="0"/>
              </a:spcBef>
              <a:spcAft>
                <a:spcPts val="0"/>
              </a:spcAft>
              <a:buSzPts val="1300"/>
              <a:buAutoNum type="arabicPeriod"/>
            </a:pPr>
            <a:r>
              <a:rPr lang="en"/>
              <a:t>Install container </a:t>
            </a:r>
            <a:r>
              <a:rPr lang="en"/>
              <a:t>runtime → Configuration as Code</a:t>
            </a:r>
            <a:endParaRPr/>
          </a:p>
          <a:p>
            <a:pPr indent="-311150" lvl="0" marL="457200" rtl="0" algn="l">
              <a:spcBef>
                <a:spcPts val="0"/>
              </a:spcBef>
              <a:spcAft>
                <a:spcPts val="0"/>
              </a:spcAft>
              <a:buSzPts val="1300"/>
              <a:buAutoNum type="arabicPeriod"/>
            </a:pPr>
            <a:r>
              <a:rPr lang="en"/>
              <a:t>Networking → Network as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79" name="Shape 479"/>
        <p:cNvGrpSpPr/>
        <p:nvPr/>
      </p:nvGrpSpPr>
      <p:grpSpPr>
        <a:xfrm>
          <a:off x="0" y="0"/>
          <a:ext cx="0" cy="0"/>
          <a:chOff x="0" y="0"/>
          <a:chExt cx="0" cy="0"/>
        </a:xfrm>
      </p:grpSpPr>
      <p:sp>
        <p:nvSpPr>
          <p:cNvPr id="480" name="Google Shape;480;p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Best practice for Cloud native</a:t>
            </a:r>
            <a:endParaRPr sz="4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Twelve Form Apps?</a:t>
            </a:r>
            <a:endParaRPr/>
          </a:p>
        </p:txBody>
      </p:sp>
      <p:sp>
        <p:nvSpPr>
          <p:cNvPr id="486" name="Google Shape;486;p63"/>
          <p:cNvSpPr txBox="1"/>
          <p:nvPr>
            <p:ph idx="1" type="body"/>
          </p:nvPr>
        </p:nvSpPr>
        <p:spPr>
          <a:xfrm>
            <a:off x="729450" y="1519950"/>
            <a:ext cx="7688700" cy="28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The twelve-factor app is a methodology for building software-as-a-service apps that:</a:t>
            </a:r>
            <a:endParaRPr sz="1200">
              <a:solidFill>
                <a:srgbClr val="000000"/>
              </a:solidFill>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Use </a:t>
            </a:r>
            <a:r>
              <a:rPr b="1" lang="en" sz="1200">
                <a:solidFill>
                  <a:srgbClr val="000000"/>
                </a:solidFill>
                <a:latin typeface="Times New Roman"/>
                <a:ea typeface="Times New Roman"/>
                <a:cs typeface="Times New Roman"/>
                <a:sym typeface="Times New Roman"/>
              </a:rPr>
              <a:t>declarative</a:t>
            </a:r>
            <a:r>
              <a:rPr lang="en" sz="1200">
                <a:solidFill>
                  <a:srgbClr val="000000"/>
                </a:solidFill>
                <a:latin typeface="Times New Roman"/>
                <a:ea typeface="Times New Roman"/>
                <a:cs typeface="Times New Roman"/>
                <a:sym typeface="Times New Roman"/>
              </a:rPr>
              <a:t> formats for setup automation, to minimize time and cost for new developers joining the project;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Have a </a:t>
            </a:r>
            <a:r>
              <a:rPr b="1" lang="en" sz="1200">
                <a:solidFill>
                  <a:srgbClr val="000000"/>
                </a:solidFill>
                <a:latin typeface="Times New Roman"/>
                <a:ea typeface="Times New Roman"/>
                <a:cs typeface="Times New Roman"/>
                <a:sym typeface="Times New Roman"/>
              </a:rPr>
              <a:t>clean contract</a:t>
            </a:r>
            <a:r>
              <a:rPr lang="en" sz="1200">
                <a:solidFill>
                  <a:srgbClr val="000000"/>
                </a:solidFill>
                <a:latin typeface="Times New Roman"/>
                <a:ea typeface="Times New Roman"/>
                <a:cs typeface="Times New Roman"/>
                <a:sym typeface="Times New Roman"/>
              </a:rPr>
              <a:t> with the underlying operating system, offering </a:t>
            </a:r>
            <a:r>
              <a:rPr b="1" lang="en" sz="1200">
                <a:solidFill>
                  <a:srgbClr val="000000"/>
                </a:solidFill>
                <a:latin typeface="Times New Roman"/>
                <a:ea typeface="Times New Roman"/>
                <a:cs typeface="Times New Roman"/>
                <a:sym typeface="Times New Roman"/>
              </a:rPr>
              <a:t>maximum portability</a:t>
            </a:r>
            <a:r>
              <a:rPr lang="en" sz="1200">
                <a:solidFill>
                  <a:srgbClr val="000000"/>
                </a:solidFill>
                <a:latin typeface="Times New Roman"/>
                <a:ea typeface="Times New Roman"/>
                <a:cs typeface="Times New Roman"/>
                <a:sym typeface="Times New Roman"/>
              </a:rPr>
              <a:t> between execution environments;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Are suitable for </a:t>
            </a:r>
            <a:r>
              <a:rPr b="1" lang="en" sz="1200">
                <a:solidFill>
                  <a:srgbClr val="000000"/>
                </a:solidFill>
                <a:latin typeface="Times New Roman"/>
                <a:ea typeface="Times New Roman"/>
                <a:cs typeface="Times New Roman"/>
                <a:sym typeface="Times New Roman"/>
              </a:rPr>
              <a:t>deployment</a:t>
            </a:r>
            <a:r>
              <a:rPr lang="en" sz="1200">
                <a:solidFill>
                  <a:srgbClr val="000000"/>
                </a:solidFill>
                <a:latin typeface="Times New Roman"/>
                <a:ea typeface="Times New Roman"/>
                <a:cs typeface="Times New Roman"/>
                <a:sym typeface="Times New Roman"/>
              </a:rPr>
              <a:t> on modern </a:t>
            </a:r>
            <a:r>
              <a:rPr b="1" lang="en" sz="1200">
                <a:solidFill>
                  <a:srgbClr val="000000"/>
                </a:solidFill>
                <a:latin typeface="Times New Roman"/>
                <a:ea typeface="Times New Roman"/>
                <a:cs typeface="Times New Roman"/>
                <a:sym typeface="Times New Roman"/>
              </a:rPr>
              <a:t>cloud platforms</a:t>
            </a:r>
            <a:r>
              <a:rPr lang="en" sz="1200">
                <a:solidFill>
                  <a:srgbClr val="000000"/>
                </a:solidFill>
                <a:latin typeface="Times New Roman"/>
                <a:ea typeface="Times New Roman"/>
                <a:cs typeface="Times New Roman"/>
                <a:sym typeface="Times New Roman"/>
              </a:rPr>
              <a:t>, obviating the need for servers and systems administration;</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Minimize divergence</a:t>
            </a:r>
            <a:r>
              <a:rPr lang="en" sz="1200">
                <a:solidFill>
                  <a:srgbClr val="000000"/>
                </a:solidFill>
                <a:latin typeface="Times New Roman"/>
                <a:ea typeface="Times New Roman"/>
                <a:cs typeface="Times New Roman"/>
                <a:sym typeface="Times New Roman"/>
              </a:rPr>
              <a:t> between development and production, enabling </a:t>
            </a:r>
            <a:r>
              <a:rPr b="1" lang="en" sz="1200">
                <a:solidFill>
                  <a:srgbClr val="000000"/>
                </a:solidFill>
                <a:latin typeface="Times New Roman"/>
                <a:ea typeface="Times New Roman"/>
                <a:cs typeface="Times New Roman"/>
                <a:sym typeface="Times New Roman"/>
              </a:rPr>
              <a:t>continuous deployment</a:t>
            </a:r>
            <a:r>
              <a:rPr lang="en" sz="1200">
                <a:solidFill>
                  <a:srgbClr val="000000"/>
                </a:solidFill>
                <a:latin typeface="Times New Roman"/>
                <a:ea typeface="Times New Roman"/>
                <a:cs typeface="Times New Roman"/>
                <a:sym typeface="Times New Roman"/>
              </a:rPr>
              <a:t> for maximum agility;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And can </a:t>
            </a:r>
            <a:r>
              <a:rPr b="1" lang="en" sz="1200">
                <a:solidFill>
                  <a:srgbClr val="000000"/>
                </a:solidFill>
                <a:latin typeface="Times New Roman"/>
                <a:ea typeface="Times New Roman"/>
                <a:cs typeface="Times New Roman"/>
                <a:sym typeface="Times New Roman"/>
              </a:rPr>
              <a:t>scale up</a:t>
            </a:r>
            <a:r>
              <a:rPr lang="en" sz="1200">
                <a:solidFill>
                  <a:srgbClr val="000000"/>
                </a:solidFill>
                <a:latin typeface="Times New Roman"/>
                <a:ea typeface="Times New Roman"/>
                <a:cs typeface="Times New Roman"/>
                <a:sym typeface="Times New Roman"/>
              </a:rPr>
              <a:t> without significant changes to tooling, architecture, or development practices.</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Pillar of</a:t>
            </a:r>
            <a:r>
              <a:rPr lang="en"/>
              <a:t> Twelve Form Apps?</a:t>
            </a:r>
            <a:endParaRPr/>
          </a:p>
        </p:txBody>
      </p:sp>
      <p:pic>
        <p:nvPicPr>
          <p:cNvPr id="492" name="Google Shape;492;p64"/>
          <p:cNvPicPr preferRelativeResize="0"/>
          <p:nvPr/>
        </p:nvPicPr>
        <p:blipFill>
          <a:blip r:embed="rId3">
            <a:alphaModFix/>
          </a:blip>
          <a:stretch>
            <a:fillRect/>
          </a:stretch>
        </p:blipFill>
        <p:spPr>
          <a:xfrm>
            <a:off x="576075" y="1496550"/>
            <a:ext cx="8030326" cy="3414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8" name="Google Shape;498;p65"/>
          <p:cNvPicPr preferRelativeResize="0"/>
          <p:nvPr/>
        </p:nvPicPr>
        <p:blipFill rotWithShape="1">
          <a:blip r:embed="rId3">
            <a:alphaModFix/>
          </a:blip>
          <a:srcRect b="0" l="3128" r="0" t="0"/>
          <a:stretch/>
        </p:blipFill>
        <p:spPr>
          <a:xfrm>
            <a:off x="373275" y="1477175"/>
            <a:ext cx="8401050" cy="3572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04" name="Google Shape;504;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Dengan mengikut best practice 12 Form App tersebut dari pengalaman kami:</a:t>
            </a:r>
            <a:endParaRPr/>
          </a:p>
          <a:p>
            <a:pPr indent="-311150" lvl="0" marL="457200" rtl="0" algn="l">
              <a:spcBef>
                <a:spcPts val="1200"/>
              </a:spcBef>
              <a:spcAft>
                <a:spcPts val="0"/>
              </a:spcAft>
              <a:buSzPts val="1300"/>
              <a:buAutoNum type="arabicPeriod"/>
            </a:pPr>
            <a:r>
              <a:rPr lang="en"/>
              <a:t>Deploy anytime and </a:t>
            </a:r>
            <a:r>
              <a:rPr lang="en"/>
              <a:t>anywhere (on-premise and off-premise)</a:t>
            </a:r>
            <a:endParaRPr/>
          </a:p>
          <a:p>
            <a:pPr indent="-311150" lvl="0" marL="457200" rtl="0" algn="l">
              <a:spcBef>
                <a:spcPts val="0"/>
              </a:spcBef>
              <a:spcAft>
                <a:spcPts val="0"/>
              </a:spcAft>
              <a:buSzPts val="1300"/>
              <a:buAutoNum type="arabicPeriod"/>
            </a:pPr>
            <a:r>
              <a:rPr lang="en"/>
              <a:t>Kita bisa archive blue-green deployment</a:t>
            </a:r>
            <a:endParaRPr/>
          </a:p>
          <a:p>
            <a:pPr indent="-311150" lvl="0" marL="457200" rtl="0" algn="l">
              <a:spcBef>
                <a:spcPts val="0"/>
              </a:spcBef>
              <a:spcAft>
                <a:spcPts val="0"/>
              </a:spcAft>
              <a:buSzPts val="1300"/>
              <a:buAutoNum type="arabicPeriod"/>
            </a:pPr>
            <a:r>
              <a:rPr lang="en"/>
              <a:t>Minimum down-time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08" name="Shape 508"/>
        <p:cNvGrpSpPr/>
        <p:nvPr/>
      </p:nvGrpSpPr>
      <p:grpSpPr>
        <a:xfrm>
          <a:off x="0" y="0"/>
          <a:ext cx="0" cy="0"/>
          <a:chOff x="0" y="0"/>
          <a:chExt cx="0" cy="0"/>
        </a:xfrm>
      </p:grpSpPr>
      <p:sp>
        <p:nvSpPr>
          <p:cNvPr id="509" name="Google Shape;509;p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QnA ?</a:t>
            </a:r>
            <a:endParaRPr sz="4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8"/>
          <p:cNvSpPr txBox="1"/>
          <p:nvPr>
            <p:ph type="title"/>
          </p:nvPr>
        </p:nvSpPr>
        <p:spPr>
          <a:xfrm>
            <a:off x="683375" y="1497000"/>
            <a:ext cx="76884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Tertarik mempelajari lebih dalam?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73" name="Google Shape;273;p33"/>
          <p:cNvSpPr txBox="1"/>
          <p:nvPr>
            <p:ph idx="1" type="body"/>
          </p:nvPr>
        </p:nvSpPr>
        <p:spPr>
          <a:xfrm>
            <a:off x="729450" y="1506250"/>
            <a:ext cx="7688700" cy="28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Dalam membangun suatu software, pasti ada yang namanya Development dan Deployment, </a:t>
            </a:r>
            <a:endParaRPr/>
          </a:p>
          <a:p>
            <a:pPr indent="0" lvl="0" marL="0" rtl="0" algn="l">
              <a:spcBef>
                <a:spcPts val="1600"/>
              </a:spcBef>
              <a:spcAft>
                <a:spcPts val="1600"/>
              </a:spcAft>
              <a:buNone/>
            </a:pPr>
            <a:r>
              <a:rPr lang="en"/>
              <a:t>Membuat software antara grade Production dengan Karya ilmiah (research/tugas) beda! Itu sama halnya dengan kita ingin membangun rumah (karya ilmiah) dan mall (production).</a:t>
            </a:r>
            <a:endParaRPr/>
          </a:p>
        </p:txBody>
      </p:sp>
      <p:pic>
        <p:nvPicPr>
          <p:cNvPr id="274" name="Google Shape;274;p33"/>
          <p:cNvPicPr preferRelativeResize="0"/>
          <p:nvPr/>
        </p:nvPicPr>
        <p:blipFill rotWithShape="1">
          <a:blip r:embed="rId3">
            <a:alphaModFix/>
          </a:blip>
          <a:srcRect b="35591" l="0" r="0" t="0"/>
          <a:stretch/>
        </p:blipFill>
        <p:spPr>
          <a:xfrm>
            <a:off x="3402350" y="2930150"/>
            <a:ext cx="5741649" cy="221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DevOps with </a:t>
            </a:r>
            <a:endParaRPr/>
          </a:p>
          <a:p>
            <a:pPr indent="0" lvl="0" marL="0" rtl="0" algn="l">
              <a:spcBef>
                <a:spcPts val="0"/>
              </a:spcBef>
              <a:spcAft>
                <a:spcPts val="0"/>
              </a:spcAft>
              <a:buNone/>
            </a:pPr>
            <a:r>
              <a:rPr lang="en"/>
              <a:t>Dimas Maryanto</a:t>
            </a:r>
            <a:endParaRPr/>
          </a:p>
        </p:txBody>
      </p:sp>
      <p:sp>
        <p:nvSpPr>
          <p:cNvPr id="520" name="Google Shape;520;p69"/>
          <p:cNvSpPr txBox="1"/>
          <p:nvPr>
            <p:ph idx="1" type="subTitle"/>
          </p:nvPr>
        </p:nvSpPr>
        <p:spPr>
          <a:xfrm>
            <a:off x="776125" y="2210150"/>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Youtube &amp; Udemy class</a:t>
            </a:r>
            <a:endParaRPr/>
          </a:p>
        </p:txBody>
      </p:sp>
      <p:pic>
        <p:nvPicPr>
          <p:cNvPr id="521" name="Google Shape;521;p69"/>
          <p:cNvPicPr preferRelativeResize="0"/>
          <p:nvPr/>
        </p:nvPicPr>
        <p:blipFill rotWithShape="1">
          <a:blip r:embed="rId3">
            <a:alphaModFix/>
          </a:blip>
          <a:srcRect b="0" l="0" r="32718" t="0"/>
          <a:stretch/>
        </p:blipFill>
        <p:spPr>
          <a:xfrm>
            <a:off x="4682225" y="1974075"/>
            <a:ext cx="3736074" cy="2395175"/>
          </a:xfrm>
          <a:prstGeom prst="rect">
            <a:avLst/>
          </a:prstGeom>
          <a:noFill/>
          <a:ln>
            <a:noFill/>
          </a:ln>
        </p:spPr>
      </p:pic>
      <p:sp>
        <p:nvSpPr>
          <p:cNvPr id="522" name="Google Shape;522;p69"/>
          <p:cNvSpPr txBox="1"/>
          <p:nvPr/>
        </p:nvSpPr>
        <p:spPr>
          <a:xfrm>
            <a:off x="6353375" y="4424575"/>
            <a:ext cx="266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Info lebih lanjut: </a:t>
            </a:r>
            <a:r>
              <a:rPr lang="en" u="sng">
                <a:solidFill>
                  <a:schemeClr val="hlink"/>
                </a:solidFill>
                <a:hlinkClick r:id="rId4"/>
              </a:rPr>
              <a:t>youtube.dimas-maryanto.com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Development</a:t>
            </a:r>
            <a:endParaRPr/>
          </a:p>
        </p:txBody>
      </p:sp>
      <p:sp>
        <p:nvSpPr>
          <p:cNvPr id="280" name="Google Shape;280;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Pakai bahasa pemograman apa?</a:t>
            </a:r>
            <a:endParaRPr/>
          </a:p>
          <a:p>
            <a:pPr indent="-311150" lvl="0" marL="457200" rtl="0" algn="l">
              <a:spcBef>
                <a:spcPts val="0"/>
              </a:spcBef>
              <a:spcAft>
                <a:spcPts val="0"/>
              </a:spcAft>
              <a:buSzPts val="1300"/>
              <a:buChar char="●"/>
            </a:pPr>
            <a:r>
              <a:rPr lang="en"/>
              <a:t>Architecture seperti apa?</a:t>
            </a:r>
            <a:endParaRPr/>
          </a:p>
          <a:p>
            <a:pPr indent="-311150" lvl="0" marL="457200" rtl="0" algn="l">
              <a:spcBef>
                <a:spcPts val="0"/>
              </a:spcBef>
              <a:spcAft>
                <a:spcPts val="0"/>
              </a:spcAft>
              <a:buSzPts val="1300"/>
              <a:buChar char="●"/>
            </a:pPr>
            <a:r>
              <a:rPr lang="en"/>
              <a:t>Microservice atau Monolith?</a:t>
            </a:r>
            <a:endParaRPr/>
          </a:p>
          <a:p>
            <a:pPr indent="-311150" lvl="0" marL="457200" rtl="0" algn="l">
              <a:spcBef>
                <a:spcPts val="0"/>
              </a:spcBef>
              <a:spcAft>
                <a:spcPts val="0"/>
              </a:spcAft>
              <a:buSzPts val="1300"/>
              <a:buChar char="●"/>
            </a:pPr>
            <a:r>
              <a:rPr lang="en"/>
              <a:t>Database menggunakan apa?</a:t>
            </a:r>
            <a:endParaRPr/>
          </a:p>
          <a:p>
            <a:pPr indent="-311150" lvl="0" marL="457200" rtl="0" algn="l">
              <a:spcBef>
                <a:spcPts val="0"/>
              </a:spcBef>
              <a:spcAft>
                <a:spcPts val="0"/>
              </a:spcAft>
              <a:buSzPts val="1300"/>
              <a:buChar char="●"/>
            </a:pPr>
            <a:r>
              <a:rPr lang="en"/>
              <a:t>Bagaimana menyimpan upload/data?</a:t>
            </a:r>
            <a:endParaRPr/>
          </a:p>
          <a:p>
            <a:pPr indent="-311150" lvl="0" marL="457200" rtl="0" algn="l">
              <a:spcBef>
                <a:spcPts val="0"/>
              </a:spcBef>
              <a:spcAft>
                <a:spcPts val="0"/>
              </a:spcAft>
              <a:buSzPts val="1300"/>
              <a:buChar char="●"/>
            </a:pPr>
            <a:r>
              <a:rPr lang="en"/>
              <a:t>Seperti apa strategy deploy?</a:t>
            </a:r>
            <a:endParaRPr/>
          </a:p>
          <a:p>
            <a:pPr indent="-311150" lvl="0" marL="457200" rtl="0" algn="l">
              <a:spcBef>
                <a:spcPts val="0"/>
              </a:spcBef>
              <a:spcAft>
                <a:spcPts val="0"/>
              </a:spcAft>
              <a:buSzPts val="1300"/>
              <a:buChar char="●"/>
            </a:pPr>
            <a:r>
              <a:rPr lang="en"/>
              <a:t>Build tool apa yang digunakan?</a:t>
            </a:r>
            <a:endParaRPr/>
          </a:p>
          <a:p>
            <a:pPr indent="-311150" lvl="0" marL="457200" rtl="0" algn="l">
              <a:spcBef>
                <a:spcPts val="0"/>
              </a:spcBef>
              <a:spcAft>
                <a:spcPts val="0"/>
              </a:spcAft>
              <a:buSzPts val="1300"/>
              <a:buChar char="●"/>
            </a:pPr>
            <a:r>
              <a:rPr lang="en"/>
              <a:t>Version Control apa yang digunakan?</a:t>
            </a:r>
            <a:endParaRPr/>
          </a:p>
          <a:p>
            <a:pPr indent="-311150" lvl="0" marL="457200" rtl="0" algn="l">
              <a:spcBef>
                <a:spcPts val="0"/>
              </a:spcBef>
              <a:spcAft>
                <a:spcPts val="0"/>
              </a:spcAft>
              <a:buSzPts val="1300"/>
              <a:buChar char="●"/>
            </a:pPr>
            <a:r>
              <a:rPr lang="en"/>
              <a:t>Dan lain-lain</a:t>
            </a:r>
            <a:endParaRPr/>
          </a:p>
        </p:txBody>
      </p:sp>
      <p:pic>
        <p:nvPicPr>
          <p:cNvPr id="281" name="Google Shape;281;p34"/>
          <p:cNvPicPr preferRelativeResize="0"/>
          <p:nvPr/>
        </p:nvPicPr>
        <p:blipFill>
          <a:blip r:embed="rId3">
            <a:alphaModFix/>
          </a:blip>
          <a:stretch>
            <a:fillRect/>
          </a:stretch>
        </p:blipFill>
        <p:spPr>
          <a:xfrm>
            <a:off x="402000" y="2501525"/>
            <a:ext cx="3525852" cy="2448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727800" y="582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language</a:t>
            </a:r>
            <a:endParaRPr/>
          </a:p>
        </p:txBody>
      </p:sp>
      <p:sp>
        <p:nvSpPr>
          <p:cNvPr id="287" name="Google Shape;287;p35"/>
          <p:cNvSpPr txBox="1"/>
          <p:nvPr>
            <p:ph idx="1" type="body"/>
          </p:nvPr>
        </p:nvSpPr>
        <p:spPr>
          <a:xfrm>
            <a:off x="729325" y="1652500"/>
            <a:ext cx="3774300" cy="29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Server-side processing</a:t>
            </a:r>
            <a:endParaRPr/>
          </a:p>
          <a:p>
            <a:pPr indent="-311150" lvl="0" marL="457200" rtl="0" algn="l">
              <a:spcBef>
                <a:spcPts val="1600"/>
              </a:spcBef>
              <a:spcAft>
                <a:spcPts val="0"/>
              </a:spcAft>
              <a:buSzPts val="1300"/>
              <a:buChar char="-"/>
            </a:pPr>
            <a:r>
              <a:rPr lang="en"/>
              <a:t>Java</a:t>
            </a:r>
            <a:endParaRPr/>
          </a:p>
          <a:p>
            <a:pPr indent="-311150" lvl="0" marL="457200" rtl="0" algn="l">
              <a:spcBef>
                <a:spcPts val="0"/>
              </a:spcBef>
              <a:spcAft>
                <a:spcPts val="0"/>
              </a:spcAft>
              <a:buSzPts val="1300"/>
              <a:buChar char="-"/>
            </a:pPr>
            <a:r>
              <a:rPr lang="en"/>
              <a:t>PHP</a:t>
            </a:r>
            <a:endParaRPr/>
          </a:p>
          <a:p>
            <a:pPr indent="-311150" lvl="0" marL="457200" rtl="0" algn="l">
              <a:spcBef>
                <a:spcPts val="0"/>
              </a:spcBef>
              <a:spcAft>
                <a:spcPts val="0"/>
              </a:spcAft>
              <a:buSzPts val="1300"/>
              <a:buChar char="-"/>
            </a:pPr>
            <a:r>
              <a:rPr lang="en"/>
              <a:t>NodeJS / Express</a:t>
            </a:r>
            <a:endParaRPr/>
          </a:p>
          <a:p>
            <a:pPr indent="-311150" lvl="0" marL="457200" rtl="0" algn="l">
              <a:spcBef>
                <a:spcPts val="0"/>
              </a:spcBef>
              <a:spcAft>
                <a:spcPts val="0"/>
              </a:spcAft>
              <a:buSzPts val="1300"/>
              <a:buChar char="-"/>
            </a:pPr>
            <a:r>
              <a:rPr lang="en"/>
              <a:t>Golang</a:t>
            </a:r>
            <a:endParaRPr/>
          </a:p>
        </p:txBody>
      </p:sp>
      <p:sp>
        <p:nvSpPr>
          <p:cNvPr id="288" name="Google Shape;288;p35"/>
          <p:cNvSpPr txBox="1"/>
          <p:nvPr>
            <p:ph idx="2" type="body"/>
          </p:nvPr>
        </p:nvSpPr>
        <p:spPr>
          <a:xfrm>
            <a:off x="3437650" y="1652500"/>
            <a:ext cx="3774300" cy="29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Client-side processing</a:t>
            </a:r>
            <a:endParaRPr/>
          </a:p>
          <a:p>
            <a:pPr indent="-311150" lvl="0" marL="457200" rtl="0" algn="l">
              <a:spcBef>
                <a:spcPts val="1600"/>
              </a:spcBef>
              <a:spcAft>
                <a:spcPts val="0"/>
              </a:spcAft>
              <a:buSzPts val="1300"/>
              <a:buChar char="-"/>
            </a:pPr>
            <a:r>
              <a:rPr lang="en"/>
              <a:t>Mobile (IOS, Android)</a:t>
            </a:r>
            <a:endParaRPr/>
          </a:p>
          <a:p>
            <a:pPr indent="-311150" lvl="0" marL="457200" rtl="0" algn="l">
              <a:spcBef>
                <a:spcPts val="0"/>
              </a:spcBef>
              <a:spcAft>
                <a:spcPts val="0"/>
              </a:spcAft>
              <a:buSzPts val="1300"/>
              <a:buChar char="-"/>
            </a:pPr>
            <a:r>
              <a:rPr lang="en"/>
              <a:t>Frontend</a:t>
            </a:r>
            <a:endParaRPr/>
          </a:p>
          <a:p>
            <a:pPr indent="-298450" lvl="1" marL="914400" rtl="0" algn="l">
              <a:spcBef>
                <a:spcPts val="0"/>
              </a:spcBef>
              <a:spcAft>
                <a:spcPts val="0"/>
              </a:spcAft>
              <a:buSzPts val="1100"/>
              <a:buChar char="-"/>
            </a:pPr>
            <a:r>
              <a:rPr lang="en"/>
              <a:t>Angular</a:t>
            </a:r>
            <a:endParaRPr/>
          </a:p>
          <a:p>
            <a:pPr indent="-298450" lvl="1" marL="914400" rtl="0" algn="l">
              <a:spcBef>
                <a:spcPts val="0"/>
              </a:spcBef>
              <a:spcAft>
                <a:spcPts val="0"/>
              </a:spcAft>
              <a:buSzPts val="1100"/>
              <a:buChar char="-"/>
            </a:pPr>
            <a:r>
              <a:rPr lang="en"/>
              <a:t>Vuejs</a:t>
            </a:r>
            <a:endParaRPr/>
          </a:p>
          <a:p>
            <a:pPr indent="-298450" lvl="1" marL="914400" rtl="0" algn="l">
              <a:spcBef>
                <a:spcPts val="0"/>
              </a:spcBef>
              <a:spcAft>
                <a:spcPts val="0"/>
              </a:spcAft>
              <a:buSzPts val="1100"/>
              <a:buChar char="-"/>
            </a:pPr>
            <a:r>
              <a:rPr lang="en"/>
              <a:t>React</a:t>
            </a:r>
            <a:endParaRPr/>
          </a:p>
          <a:p>
            <a:pPr indent="-298450" lvl="1" marL="914400" rtl="0" algn="l">
              <a:spcBef>
                <a:spcPts val="0"/>
              </a:spcBef>
              <a:spcAft>
                <a:spcPts val="0"/>
              </a:spcAft>
              <a:buSzPts val="1100"/>
              <a:buChar char="-"/>
            </a:pPr>
            <a:r>
              <a:rPr lang="en"/>
              <a:t>Javascript vanila</a:t>
            </a:r>
            <a:endParaRPr/>
          </a:p>
        </p:txBody>
      </p:sp>
      <p:pic>
        <p:nvPicPr>
          <p:cNvPr id="289" name="Google Shape;289;p35"/>
          <p:cNvPicPr preferRelativeResize="0"/>
          <p:nvPr/>
        </p:nvPicPr>
        <p:blipFill>
          <a:blip r:embed="rId3">
            <a:alphaModFix/>
          </a:blip>
          <a:stretch>
            <a:fillRect/>
          </a:stretch>
        </p:blipFill>
        <p:spPr>
          <a:xfrm>
            <a:off x="5923250" y="3281500"/>
            <a:ext cx="3220749" cy="186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3" name="Shape 293"/>
        <p:cNvGrpSpPr/>
        <p:nvPr/>
      </p:nvGrpSpPr>
      <p:grpSpPr>
        <a:xfrm>
          <a:off x="0" y="0"/>
          <a:ext cx="0" cy="0"/>
          <a:chOff x="0" y="0"/>
          <a:chExt cx="0" cy="0"/>
        </a:xfrm>
      </p:grpSpPr>
      <p:sp>
        <p:nvSpPr>
          <p:cNvPr id="294" name="Google Shape;294;p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Software Framework</a:t>
            </a:r>
            <a:r>
              <a:rPr lang="en" sz="4000"/>
              <a:t>?</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727650" y="6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Framework</a:t>
            </a:r>
            <a:endParaRPr/>
          </a:p>
        </p:txBody>
      </p:sp>
      <p:sp>
        <p:nvSpPr>
          <p:cNvPr id="300" name="Google Shape;300;p37"/>
          <p:cNvSpPr txBox="1"/>
          <p:nvPr>
            <p:ph idx="1" type="body"/>
          </p:nvPr>
        </p:nvSpPr>
        <p:spPr>
          <a:xfrm>
            <a:off x="729450" y="1467500"/>
            <a:ext cx="7688700" cy="28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Menentukan tools yang tepat, adalah salah satu kunci keberhasilan dalam suatu team development. Apa saja yang harus diperhatikan dalam memilih Teknologi software framework:</a:t>
            </a:r>
            <a:endParaRPr/>
          </a:p>
          <a:p>
            <a:pPr indent="-311150" lvl="0" marL="457200" rtl="0" algn="l">
              <a:spcBef>
                <a:spcPts val="1600"/>
              </a:spcBef>
              <a:spcAft>
                <a:spcPts val="0"/>
              </a:spcAft>
              <a:buSzPts val="1300"/>
              <a:buAutoNum type="arabicPeriod"/>
            </a:pPr>
            <a:r>
              <a:rPr lang="en"/>
              <a:t>Latest/Stable version</a:t>
            </a:r>
            <a:endParaRPr/>
          </a:p>
          <a:p>
            <a:pPr indent="-311150" lvl="0" marL="457200" rtl="0" algn="l">
              <a:spcBef>
                <a:spcPts val="0"/>
              </a:spcBef>
              <a:spcAft>
                <a:spcPts val="0"/>
              </a:spcAft>
              <a:buSzPts val="1300"/>
              <a:buAutoNum type="arabicPeriod"/>
            </a:pPr>
            <a:r>
              <a:rPr lang="en"/>
              <a:t>Clean Architecture</a:t>
            </a:r>
            <a:endParaRPr/>
          </a:p>
          <a:p>
            <a:pPr indent="-311150" lvl="0" marL="457200" rtl="0" algn="l">
              <a:spcBef>
                <a:spcPts val="0"/>
              </a:spcBef>
              <a:spcAft>
                <a:spcPts val="0"/>
              </a:spcAft>
              <a:buSzPts val="1300"/>
              <a:buAutoNum type="arabicPeriod"/>
            </a:pPr>
            <a:r>
              <a:rPr lang="en"/>
              <a:t>Modular</a:t>
            </a:r>
            <a:endParaRPr/>
          </a:p>
          <a:p>
            <a:pPr indent="-311150" lvl="0" marL="457200" rtl="0" algn="l">
              <a:spcBef>
                <a:spcPts val="0"/>
              </a:spcBef>
              <a:spcAft>
                <a:spcPts val="0"/>
              </a:spcAft>
              <a:buSzPts val="1300"/>
              <a:buAutoNum type="arabicPeriod"/>
            </a:pPr>
            <a:r>
              <a:rPr lang="en"/>
              <a:t>Term support/L</a:t>
            </a:r>
            <a:r>
              <a:rPr lang="en"/>
              <a:t>icense</a:t>
            </a:r>
            <a:endParaRPr/>
          </a:p>
          <a:p>
            <a:pPr indent="-311150" lvl="0" marL="457200" rtl="0" algn="l">
              <a:spcBef>
                <a:spcPts val="0"/>
              </a:spcBef>
              <a:spcAft>
                <a:spcPts val="0"/>
              </a:spcAft>
              <a:buSzPts val="1300"/>
              <a:buAutoNum type="arabicPeriod"/>
            </a:pPr>
            <a:r>
              <a:rPr lang="en"/>
              <a:t>Secure?</a:t>
            </a:r>
            <a:endParaRPr/>
          </a:p>
          <a:p>
            <a:pPr indent="-311150" lvl="0" marL="457200" rtl="0" algn="l">
              <a:spcBef>
                <a:spcPts val="0"/>
              </a:spcBef>
              <a:spcAft>
                <a:spcPts val="0"/>
              </a:spcAft>
              <a:buSzPts val="1300"/>
              <a:buAutoNum type="arabicPeriod"/>
            </a:pPr>
            <a:r>
              <a:rPr lang="en"/>
              <a:t>Dependency/Libraries</a:t>
            </a:r>
            <a:endParaRPr/>
          </a:p>
        </p:txBody>
      </p:sp>
      <p:pic>
        <p:nvPicPr>
          <p:cNvPr id="301" name="Google Shape;301;p37"/>
          <p:cNvPicPr preferRelativeResize="0"/>
          <p:nvPr/>
        </p:nvPicPr>
        <p:blipFill>
          <a:blip r:embed="rId3">
            <a:alphaModFix/>
          </a:blip>
          <a:stretch>
            <a:fillRect/>
          </a:stretch>
        </p:blipFill>
        <p:spPr>
          <a:xfrm>
            <a:off x="6102450" y="3113125"/>
            <a:ext cx="3041556" cy="2030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727650" y="6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Framework #2</a:t>
            </a:r>
            <a:endParaRPr/>
          </a:p>
        </p:txBody>
      </p:sp>
      <p:pic>
        <p:nvPicPr>
          <p:cNvPr id="307" name="Google Shape;307;p38"/>
          <p:cNvPicPr preferRelativeResize="0"/>
          <p:nvPr/>
        </p:nvPicPr>
        <p:blipFill>
          <a:blip r:embed="rId3">
            <a:alphaModFix/>
          </a:blip>
          <a:stretch>
            <a:fillRect/>
          </a:stretch>
        </p:blipFill>
        <p:spPr>
          <a:xfrm>
            <a:off x="370350" y="1609100"/>
            <a:ext cx="1504915" cy="1594650"/>
          </a:xfrm>
          <a:prstGeom prst="rect">
            <a:avLst/>
          </a:prstGeom>
          <a:noFill/>
          <a:ln>
            <a:noFill/>
          </a:ln>
        </p:spPr>
      </p:pic>
      <p:pic>
        <p:nvPicPr>
          <p:cNvPr id="308" name="Google Shape;308;p38"/>
          <p:cNvPicPr preferRelativeResize="0"/>
          <p:nvPr/>
        </p:nvPicPr>
        <p:blipFill>
          <a:blip r:embed="rId4">
            <a:alphaModFix/>
          </a:blip>
          <a:stretch>
            <a:fillRect/>
          </a:stretch>
        </p:blipFill>
        <p:spPr>
          <a:xfrm>
            <a:off x="4424800" y="3203750"/>
            <a:ext cx="1676400" cy="1676400"/>
          </a:xfrm>
          <a:prstGeom prst="rect">
            <a:avLst/>
          </a:prstGeom>
          <a:noFill/>
          <a:ln>
            <a:noFill/>
          </a:ln>
        </p:spPr>
      </p:pic>
      <p:pic>
        <p:nvPicPr>
          <p:cNvPr id="309" name="Google Shape;309;p38"/>
          <p:cNvPicPr preferRelativeResize="0"/>
          <p:nvPr/>
        </p:nvPicPr>
        <p:blipFill>
          <a:blip r:embed="rId5">
            <a:alphaModFix/>
          </a:blip>
          <a:stretch>
            <a:fillRect/>
          </a:stretch>
        </p:blipFill>
        <p:spPr>
          <a:xfrm>
            <a:off x="6640950" y="1609089"/>
            <a:ext cx="1392775" cy="1468425"/>
          </a:xfrm>
          <a:prstGeom prst="rect">
            <a:avLst/>
          </a:prstGeom>
          <a:noFill/>
          <a:ln>
            <a:noFill/>
          </a:ln>
        </p:spPr>
      </p:pic>
      <p:pic>
        <p:nvPicPr>
          <p:cNvPr id="310" name="Google Shape;310;p38"/>
          <p:cNvPicPr preferRelativeResize="0"/>
          <p:nvPr/>
        </p:nvPicPr>
        <p:blipFill>
          <a:blip r:embed="rId6">
            <a:alphaModFix/>
          </a:blip>
          <a:stretch>
            <a:fillRect/>
          </a:stretch>
        </p:blipFill>
        <p:spPr>
          <a:xfrm>
            <a:off x="152400" y="3642125"/>
            <a:ext cx="1847850" cy="1181100"/>
          </a:xfrm>
          <a:prstGeom prst="rect">
            <a:avLst/>
          </a:prstGeom>
          <a:noFill/>
          <a:ln>
            <a:noFill/>
          </a:ln>
        </p:spPr>
      </p:pic>
      <p:pic>
        <p:nvPicPr>
          <p:cNvPr id="311" name="Google Shape;311;p38"/>
          <p:cNvPicPr preferRelativeResize="0"/>
          <p:nvPr/>
        </p:nvPicPr>
        <p:blipFill>
          <a:blip r:embed="rId7">
            <a:alphaModFix/>
          </a:blip>
          <a:stretch>
            <a:fillRect/>
          </a:stretch>
        </p:blipFill>
        <p:spPr>
          <a:xfrm>
            <a:off x="4454025" y="1537800"/>
            <a:ext cx="1676400" cy="1504950"/>
          </a:xfrm>
          <a:prstGeom prst="rect">
            <a:avLst/>
          </a:prstGeom>
          <a:noFill/>
          <a:ln>
            <a:noFill/>
          </a:ln>
        </p:spPr>
      </p:pic>
      <p:pic>
        <p:nvPicPr>
          <p:cNvPr id="312" name="Google Shape;312;p38"/>
          <p:cNvPicPr preferRelativeResize="0"/>
          <p:nvPr/>
        </p:nvPicPr>
        <p:blipFill>
          <a:blip r:embed="rId8">
            <a:alphaModFix/>
          </a:blip>
          <a:stretch>
            <a:fillRect/>
          </a:stretch>
        </p:blipFill>
        <p:spPr>
          <a:xfrm>
            <a:off x="2467625" y="1575275"/>
            <a:ext cx="1676401" cy="1505475"/>
          </a:xfrm>
          <a:prstGeom prst="rect">
            <a:avLst/>
          </a:prstGeom>
          <a:noFill/>
          <a:ln>
            <a:noFill/>
          </a:ln>
        </p:spPr>
      </p:pic>
      <p:pic>
        <p:nvPicPr>
          <p:cNvPr id="313" name="Google Shape;313;p38"/>
          <p:cNvPicPr preferRelativeResize="0"/>
          <p:nvPr/>
        </p:nvPicPr>
        <p:blipFill>
          <a:blip r:embed="rId9">
            <a:alphaModFix/>
          </a:blip>
          <a:stretch>
            <a:fillRect/>
          </a:stretch>
        </p:blipFill>
        <p:spPr>
          <a:xfrm>
            <a:off x="2644400" y="3472626"/>
            <a:ext cx="1278600" cy="1278600"/>
          </a:xfrm>
          <a:prstGeom prst="rect">
            <a:avLst/>
          </a:prstGeom>
          <a:noFill/>
          <a:ln>
            <a:noFill/>
          </a:ln>
        </p:spPr>
      </p:pic>
      <p:pic>
        <p:nvPicPr>
          <p:cNvPr id="314" name="Google Shape;314;p38"/>
          <p:cNvPicPr preferRelativeResize="0"/>
          <p:nvPr/>
        </p:nvPicPr>
        <p:blipFill>
          <a:blip r:embed="rId10">
            <a:alphaModFix/>
          </a:blip>
          <a:stretch>
            <a:fillRect/>
          </a:stretch>
        </p:blipFill>
        <p:spPr>
          <a:xfrm>
            <a:off x="6262275" y="3607700"/>
            <a:ext cx="2353824" cy="93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